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4"/>
  </p:sldMasterIdLst>
  <p:notesMasterIdLst>
    <p:notesMasterId r:id="rId22"/>
  </p:notesMasterIdLst>
  <p:handoutMasterIdLst>
    <p:handoutMasterId r:id="rId23"/>
  </p:handoutMasterIdLst>
  <p:sldIdLst>
    <p:sldId id="340" r:id="rId5"/>
    <p:sldId id="338" r:id="rId6"/>
    <p:sldId id="394" r:id="rId7"/>
    <p:sldId id="342" r:id="rId8"/>
    <p:sldId id="311" r:id="rId9"/>
    <p:sldId id="321" r:id="rId10"/>
    <p:sldId id="396" r:id="rId11"/>
    <p:sldId id="354" r:id="rId12"/>
    <p:sldId id="400" r:id="rId13"/>
    <p:sldId id="390" r:id="rId14"/>
    <p:sldId id="397" r:id="rId15"/>
    <p:sldId id="339" r:id="rId16"/>
    <p:sldId id="398" r:id="rId17"/>
    <p:sldId id="386" r:id="rId18"/>
    <p:sldId id="322" r:id="rId19"/>
    <p:sldId id="401" r:id="rId20"/>
    <p:sldId id="402" r:id="rId21"/>
  </p:sldIdLst>
  <p:sldSz cx="9144000" cy="6858000" type="screen4x3"/>
  <p:notesSz cx="6799263" cy="9929813"/>
  <p:defaultTextStyle>
    <a:defPPr>
      <a:defRPr lang="sv-SE"/>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026">
          <p15:clr>
            <a:srgbClr val="A4A3A4"/>
          </p15:clr>
        </p15:guide>
        <p15:guide id="3" orient="horz" pos="119">
          <p15:clr>
            <a:srgbClr val="A4A3A4"/>
          </p15:clr>
        </p15:guide>
        <p15:guide id="4" orient="horz" pos="1434">
          <p15:clr>
            <a:srgbClr val="A4A3A4"/>
          </p15:clr>
        </p15:guide>
        <p15:guide id="5" pos="1655">
          <p15:clr>
            <a:srgbClr val="A4A3A4"/>
          </p15:clr>
        </p15:guide>
        <p15:guide id="6" pos="158">
          <p15:clr>
            <a:srgbClr val="A4A3A4"/>
          </p15:clr>
        </p15:guide>
        <p15:guide id="7" pos="4105">
          <p15:clr>
            <a:srgbClr val="A4A3A4"/>
          </p15:clr>
        </p15:guide>
        <p15:guide id="8" pos="4014">
          <p15:clr>
            <a:srgbClr val="A4A3A4"/>
          </p15:clr>
        </p15:guide>
        <p15:guide id="9" pos="5602">
          <p15:clr>
            <a:srgbClr val="A4A3A4"/>
          </p15:clr>
        </p15:guide>
        <p15:guide id="10" pos="1746">
          <p15:clr>
            <a:srgbClr val="A4A3A4"/>
          </p15:clr>
        </p15:guide>
        <p15:guide id="11" pos="2880">
          <p15:clr>
            <a:srgbClr val="A4A3A4"/>
          </p15:clr>
        </p15:guide>
        <p15:guide id="12" pos="385">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1C5552-C905-5FB4-4F8D-0EFFE43092D0}" name="Sven-Olof Linderoth" initials="SOL" userId="S::sven-olof.linderoth@softcenter.se::074a7724-adf9-44de-a14d-4e7e8bbfcb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ven-Olof Linderoth" initials="SL" lastIdx="6" clrIdx="0">
    <p:extLst>
      <p:ext uri="{19B8F6BF-5375-455C-9EA6-DF929625EA0E}">
        <p15:presenceInfo xmlns:p15="http://schemas.microsoft.com/office/powerpoint/2012/main" userId="S::sven-olof.linderoth@softcenter.se::56a1e100-f6ad-49b7-a37d-cb088793c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C"/>
    <a:srgbClr val="8E2318"/>
    <a:srgbClr val="B13A29"/>
    <a:srgbClr val="BE0F02"/>
    <a:srgbClr val="EB0536"/>
    <a:srgbClr val="B3341F"/>
    <a:srgbClr val="D46A58"/>
    <a:srgbClr val="F0B4AA"/>
    <a:srgbClr val="BD3621"/>
    <a:srgbClr val="D23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645" autoAdjust="0"/>
  </p:normalViewPr>
  <p:slideViewPr>
    <p:cSldViewPr showGuides="1">
      <p:cViewPr varScale="1">
        <p:scale>
          <a:sx n="99" d="100"/>
          <a:sy n="99" d="100"/>
        </p:scale>
        <p:origin x="1022" y="72"/>
      </p:cViewPr>
      <p:guideLst>
        <p:guide orient="horz" pos="618"/>
        <p:guide orient="horz" pos="1026"/>
        <p:guide orient="horz" pos="119"/>
        <p:guide orient="horz" pos="1434"/>
        <p:guide pos="1655"/>
        <p:guide pos="158"/>
        <p:guide pos="4105"/>
        <p:guide pos="4014"/>
        <p:guide pos="5602"/>
        <p:guide pos="1746"/>
        <p:guide pos="2880"/>
        <p:guide pos="385"/>
      </p:guideLst>
    </p:cSldViewPr>
  </p:slideViewPr>
  <p:outlineViewPr>
    <p:cViewPr>
      <p:scale>
        <a:sx n="33" d="100"/>
        <a:sy n="33" d="100"/>
      </p:scale>
      <p:origin x="0" y="132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51C61-A45D-5A40-80F0-5E657D2DD01E}" type="doc">
      <dgm:prSet loTypeId="urn:microsoft.com/office/officeart/2005/8/layout/hierarchy1" loCatId="" qsTypeId="urn:microsoft.com/office/officeart/2005/8/quickstyle/simple4" qsCatId="simple" csTypeId="urn:microsoft.com/office/officeart/2005/8/colors/accent0_1" csCatId="mainScheme" phldr="1"/>
      <dgm:spPr/>
      <dgm:t>
        <a:bodyPr/>
        <a:lstStyle/>
        <a:p>
          <a:endParaRPr lang="sv-SE"/>
        </a:p>
      </dgm:t>
    </dgm:pt>
    <dgm:pt modelId="{317F178E-7530-7341-8967-3AF78A80F22C}">
      <dgm:prSet phldrT="[Text]" custT="1"/>
      <dgm:spPr>
        <a:solidFill>
          <a:srgbClr val="C00000">
            <a:alpha val="90000"/>
          </a:srgbClr>
        </a:solidFill>
        <a:ln>
          <a:noFill/>
        </a:ln>
      </dgm:spPr>
      <dgm:t>
        <a:bodyPr/>
        <a:lstStyle/>
        <a:p>
          <a:r>
            <a:rPr lang="sv-SE" sz="2000" b="0" dirty="0">
              <a:solidFill>
                <a:schemeClr val="bg1"/>
              </a:solidFill>
              <a:latin typeface="Staatliches" pitchFamily="2" charset="0"/>
              <a:cs typeface="Calibri"/>
            </a:rPr>
            <a:t>Active Properties (</a:t>
          </a:r>
          <a:r>
            <a:rPr lang="sv-SE" sz="2000" b="0" dirty="0" err="1">
              <a:solidFill>
                <a:schemeClr val="bg1"/>
              </a:solidFill>
              <a:latin typeface="Staatliches" pitchFamily="2" charset="0"/>
              <a:cs typeface="Calibri"/>
            </a:rPr>
            <a:t>publ</a:t>
          </a:r>
          <a:r>
            <a:rPr lang="sv-SE" sz="2000" b="0" dirty="0">
              <a:solidFill>
                <a:schemeClr val="bg1"/>
              </a:solidFill>
              <a:latin typeface="Staatliches" pitchFamily="2" charset="0"/>
              <a:cs typeface="Calibri"/>
            </a:rPr>
            <a:t>) koncern</a:t>
          </a:r>
        </a:p>
      </dgm:t>
    </dgm:pt>
    <dgm:pt modelId="{299EAD52-FDA5-5841-9B12-04381E41CDA4}" type="parTrans" cxnId="{17DB4C36-8BF7-1D48-BB96-2C5DFF2BD96B}">
      <dgm:prSet/>
      <dgm:spPr/>
      <dgm:t>
        <a:bodyPr/>
        <a:lstStyle/>
        <a:p>
          <a:endParaRPr lang="sv-SE" sz="1600" b="0">
            <a:latin typeface="Lato" panose="020F0502020204030203" pitchFamily="34" charset="77"/>
          </a:endParaRPr>
        </a:p>
      </dgm:t>
    </dgm:pt>
    <dgm:pt modelId="{0B7D4B8A-9EEA-D046-96BE-112555B593BB}" type="sibTrans" cxnId="{17DB4C36-8BF7-1D48-BB96-2C5DFF2BD96B}">
      <dgm:prSet/>
      <dgm:spPr/>
      <dgm:t>
        <a:bodyPr/>
        <a:lstStyle/>
        <a:p>
          <a:endParaRPr lang="sv-SE" sz="1600" b="0">
            <a:latin typeface="Lato" panose="020F0502020204030203" pitchFamily="34" charset="77"/>
          </a:endParaRPr>
        </a:p>
      </dgm:t>
    </dgm:pt>
    <dgm:pt modelId="{62AEE745-54A1-9848-A7A1-FB113A80049D}">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DISAB Fastighets AB</a:t>
          </a:r>
          <a:endParaRPr lang="sv-SE" sz="900" b="0" kern="1200" dirty="0">
            <a:solidFill>
              <a:schemeClr val="bg1"/>
            </a:solidFill>
            <a:latin typeface="Lato" panose="020F0502020204030203" pitchFamily="34" charset="77"/>
            <a:ea typeface="+mn-ea"/>
            <a:cs typeface="Calibri"/>
          </a:endParaRPr>
        </a:p>
      </dgm:t>
    </dgm:pt>
    <dgm:pt modelId="{83F278EE-9543-524B-91EA-C95556F10633}" type="parTrans" cxnId="{19D98ED4-B3C5-EE49-898F-26C010F2FCB2}">
      <dgm:prSet/>
      <dgm:spPr/>
      <dgm:t>
        <a:bodyPr/>
        <a:lstStyle/>
        <a:p>
          <a:endParaRPr lang="sv-SE" sz="1600" b="0">
            <a:latin typeface="Lato" panose="020F0502020204030203" pitchFamily="34" charset="77"/>
          </a:endParaRPr>
        </a:p>
      </dgm:t>
    </dgm:pt>
    <dgm:pt modelId="{353835E8-D060-0449-9CD9-9A6E1508602C}" type="sibTrans" cxnId="{19D98ED4-B3C5-EE49-898F-26C010F2FCB2}">
      <dgm:prSet/>
      <dgm:spPr/>
      <dgm:t>
        <a:bodyPr/>
        <a:lstStyle/>
        <a:p>
          <a:endParaRPr lang="sv-SE" sz="1600" b="0">
            <a:latin typeface="Lato" panose="020F0502020204030203" pitchFamily="34" charset="77"/>
          </a:endParaRPr>
        </a:p>
      </dgm:t>
    </dgm:pt>
    <dgm:pt modelId="{C43872E7-30B9-2D4F-B0D8-418F65ECD729}">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Ronnebys Soft Center Fastighets AB</a:t>
          </a:r>
          <a:endParaRPr lang="sv-SE" sz="900" b="0" kern="1200" dirty="0">
            <a:solidFill>
              <a:schemeClr val="bg1"/>
            </a:solidFill>
            <a:latin typeface="Lato" panose="020F0502020204030203" pitchFamily="34" charset="77"/>
            <a:ea typeface="+mn-ea"/>
            <a:cs typeface="Calibri"/>
          </a:endParaRPr>
        </a:p>
      </dgm:t>
    </dgm:pt>
    <dgm:pt modelId="{7D606E7C-B8D3-E44A-A61F-7DC89732FFD6}" type="parTrans" cxnId="{2D833423-63B6-FF40-9963-168A5FA25255}">
      <dgm:prSet/>
      <dgm:spPr/>
      <dgm:t>
        <a:bodyPr/>
        <a:lstStyle/>
        <a:p>
          <a:endParaRPr lang="sv-SE" sz="1600" b="0">
            <a:latin typeface="Lato" panose="020F0502020204030203" pitchFamily="34" charset="77"/>
          </a:endParaRPr>
        </a:p>
      </dgm:t>
    </dgm:pt>
    <dgm:pt modelId="{D8A8B2AE-081A-2947-B5C3-2CB79D729683}" type="sibTrans" cxnId="{2D833423-63B6-FF40-9963-168A5FA25255}">
      <dgm:prSet/>
      <dgm:spPr/>
      <dgm:t>
        <a:bodyPr/>
        <a:lstStyle/>
        <a:p>
          <a:endParaRPr lang="sv-SE" sz="1600" b="0">
            <a:latin typeface="Lato" panose="020F0502020204030203" pitchFamily="34" charset="77"/>
          </a:endParaRPr>
        </a:p>
      </dgm:t>
    </dgm:pt>
    <dgm:pt modelId="{9B5FB042-3CA1-6347-83F3-264D69EAE120}">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dirty="0">
              <a:solidFill>
                <a:schemeClr val="bg1"/>
              </a:solidFill>
              <a:latin typeface="Lato" panose="020F0502020204030203" pitchFamily="34" charset="77"/>
              <a:ea typeface="+mn-ea"/>
              <a:cs typeface="Calibri"/>
            </a:rPr>
            <a:t>100%</a:t>
          </a:r>
          <a:br>
            <a:rPr lang="sv-SE" sz="900" b="0" kern="1200" dirty="0">
              <a:solidFill>
                <a:schemeClr val="bg1"/>
              </a:solidFill>
              <a:latin typeface="Lato" panose="020F0502020204030203" pitchFamily="34" charset="77"/>
              <a:ea typeface="+mn-ea"/>
              <a:cs typeface="Calibri"/>
            </a:rPr>
          </a:br>
          <a:r>
            <a:rPr lang="sv-SE" sz="900" b="0" kern="1200" dirty="0">
              <a:solidFill>
                <a:schemeClr val="bg1"/>
              </a:solidFill>
              <a:latin typeface="Lato" panose="020F0502020204030203" pitchFamily="34" charset="77"/>
              <a:ea typeface="+mn-ea"/>
              <a:cs typeface="Calibri"/>
            </a:rPr>
            <a:t>S i Ronneby  Fastighets AB</a:t>
          </a:r>
        </a:p>
      </dgm:t>
    </dgm:pt>
    <dgm:pt modelId="{C34CE829-718C-474D-A5B3-C100349B9487}" type="parTrans" cxnId="{B5B1D9F0-3981-344B-9276-C899A078DD54}">
      <dgm:prSet/>
      <dgm:spPr/>
      <dgm:t>
        <a:bodyPr/>
        <a:lstStyle/>
        <a:p>
          <a:endParaRPr lang="sv-SE" sz="1600" b="0">
            <a:latin typeface="Lato" panose="020F0502020204030203" pitchFamily="34" charset="77"/>
          </a:endParaRPr>
        </a:p>
      </dgm:t>
    </dgm:pt>
    <dgm:pt modelId="{D61E75AE-83F3-144D-A2F6-2C1EA2DF55F4}" type="sibTrans" cxnId="{B5B1D9F0-3981-344B-9276-C899A078DD54}">
      <dgm:prSet/>
      <dgm:spPr/>
      <dgm:t>
        <a:bodyPr/>
        <a:lstStyle/>
        <a:p>
          <a:endParaRPr lang="sv-SE" sz="1600" b="0">
            <a:latin typeface="Lato" panose="020F0502020204030203" pitchFamily="34" charset="77"/>
          </a:endParaRPr>
        </a:p>
      </dgm:t>
    </dgm:pt>
    <dgm:pt modelId="{29ABA98A-10B0-5348-A0B1-1DDCF2D1161A}">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Rosenfors Fastighets AB</a:t>
          </a:r>
          <a:endParaRPr lang="sv-SE" sz="900" b="0" kern="1200" dirty="0">
            <a:solidFill>
              <a:schemeClr val="bg1"/>
            </a:solidFill>
            <a:latin typeface="Lato" panose="020F0502020204030203" pitchFamily="34" charset="77"/>
            <a:ea typeface="+mn-ea"/>
            <a:cs typeface="Calibri"/>
          </a:endParaRPr>
        </a:p>
      </dgm:t>
    </dgm:pt>
    <dgm:pt modelId="{3F5CFD9E-5F25-D349-9B8C-B7A632AA3BD3}" type="parTrans" cxnId="{DD8B88B6-54A3-0746-98FC-088C3881228A}">
      <dgm:prSet/>
      <dgm:spPr/>
      <dgm:t>
        <a:bodyPr/>
        <a:lstStyle/>
        <a:p>
          <a:endParaRPr lang="sv-SE" sz="1600" b="0">
            <a:latin typeface="Lato" panose="020F0502020204030203" pitchFamily="34" charset="77"/>
          </a:endParaRPr>
        </a:p>
      </dgm:t>
    </dgm:pt>
    <dgm:pt modelId="{EEFFFE52-315B-7E4A-B81D-B2518B2E92DB}" type="sibTrans" cxnId="{DD8B88B6-54A3-0746-98FC-088C3881228A}">
      <dgm:prSet/>
      <dgm:spPr/>
      <dgm:t>
        <a:bodyPr/>
        <a:lstStyle/>
        <a:p>
          <a:endParaRPr lang="sv-SE" sz="1600" b="0">
            <a:latin typeface="Lato" panose="020F0502020204030203" pitchFamily="34" charset="77"/>
          </a:endParaRPr>
        </a:p>
      </dgm:t>
    </dgm:pt>
    <dgm:pt modelId="{47ADB031-E877-0F42-99B8-ADDFA2D41EC6}">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Skeppshult Industrifastigheter AB</a:t>
          </a:r>
          <a:endParaRPr lang="sv-SE" sz="900" b="0" kern="1200" dirty="0">
            <a:solidFill>
              <a:schemeClr val="bg1"/>
            </a:solidFill>
            <a:latin typeface="Lato" panose="020F0502020204030203" pitchFamily="34" charset="77"/>
            <a:ea typeface="+mn-ea"/>
            <a:cs typeface="Calibri"/>
          </a:endParaRPr>
        </a:p>
      </dgm:t>
    </dgm:pt>
    <dgm:pt modelId="{A53D40D4-171C-0347-9422-4B4090F81F15}" type="parTrans" cxnId="{61B02B30-003E-5C4F-AA6F-C65A11A9D64D}">
      <dgm:prSet/>
      <dgm:spPr/>
      <dgm:t>
        <a:bodyPr/>
        <a:lstStyle/>
        <a:p>
          <a:endParaRPr lang="sv-SE" sz="1600" b="0">
            <a:latin typeface="Lato" panose="020F0502020204030203" pitchFamily="34" charset="77"/>
          </a:endParaRPr>
        </a:p>
      </dgm:t>
    </dgm:pt>
    <dgm:pt modelId="{8821C8EC-BF36-D84E-B15E-2C1C76239F85}" type="sibTrans" cxnId="{61B02B30-003E-5C4F-AA6F-C65A11A9D64D}">
      <dgm:prSet/>
      <dgm:spPr/>
      <dgm:t>
        <a:bodyPr/>
        <a:lstStyle/>
        <a:p>
          <a:endParaRPr lang="sv-SE" sz="1600" b="0">
            <a:latin typeface="Lato" panose="020F0502020204030203" pitchFamily="34" charset="77"/>
          </a:endParaRPr>
        </a:p>
      </dgm:t>
    </dgm:pt>
    <dgm:pt modelId="{FE8DD9FF-4D75-8546-8E6B-FD9C334EDF64}">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DJ Ronneby AB</a:t>
          </a:r>
          <a:endParaRPr lang="sv-SE" sz="900" b="0" kern="1200" dirty="0">
            <a:solidFill>
              <a:schemeClr val="bg1"/>
            </a:solidFill>
            <a:latin typeface="Lato" panose="020F0502020204030203" pitchFamily="34" charset="77"/>
            <a:ea typeface="+mn-ea"/>
            <a:cs typeface="Calibri"/>
          </a:endParaRPr>
        </a:p>
      </dgm:t>
    </dgm:pt>
    <dgm:pt modelId="{B2779AE1-7DC1-2D4F-81E5-54543FD7DF51}" type="parTrans" cxnId="{19A40639-71B0-674F-A64E-4CA1394F1852}">
      <dgm:prSet/>
      <dgm:spPr/>
      <dgm:t>
        <a:bodyPr/>
        <a:lstStyle/>
        <a:p>
          <a:endParaRPr lang="sv-SE" sz="1600" b="0">
            <a:latin typeface="Lato" panose="020F0502020204030203" pitchFamily="34" charset="77"/>
          </a:endParaRPr>
        </a:p>
      </dgm:t>
    </dgm:pt>
    <dgm:pt modelId="{729E3987-4B0C-8D48-8EBD-567F24880371}" type="sibTrans" cxnId="{19A40639-71B0-674F-A64E-4CA1394F1852}">
      <dgm:prSet/>
      <dgm:spPr/>
      <dgm:t>
        <a:bodyPr/>
        <a:lstStyle/>
        <a:p>
          <a:endParaRPr lang="sv-SE" sz="1600" b="0">
            <a:latin typeface="Lato" panose="020F0502020204030203" pitchFamily="34" charset="77"/>
          </a:endParaRPr>
        </a:p>
      </dgm:t>
    </dgm:pt>
    <dgm:pt modelId="{A9D005BE-4194-7540-9A31-B38C6735AFE2}">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Sörbydal Fastighets AB</a:t>
          </a:r>
          <a:endParaRPr lang="sv-SE" sz="900" b="0" kern="1200" dirty="0">
            <a:solidFill>
              <a:schemeClr val="bg1"/>
            </a:solidFill>
            <a:latin typeface="Lato" panose="020F0502020204030203" pitchFamily="34" charset="77"/>
            <a:ea typeface="+mn-ea"/>
            <a:cs typeface="Calibri"/>
          </a:endParaRPr>
        </a:p>
      </dgm:t>
    </dgm:pt>
    <dgm:pt modelId="{18BB9A45-C4D6-5742-A138-34EDD6D4DCC7}" type="parTrans" cxnId="{EDA589BE-F472-0549-BB0F-A570663928A1}">
      <dgm:prSet/>
      <dgm:spPr/>
      <dgm:t>
        <a:bodyPr/>
        <a:lstStyle/>
        <a:p>
          <a:endParaRPr lang="sv-SE" sz="1600" b="0">
            <a:latin typeface="Lato" panose="020F0502020204030203" pitchFamily="34" charset="77"/>
          </a:endParaRPr>
        </a:p>
      </dgm:t>
    </dgm:pt>
    <dgm:pt modelId="{E5D22DF3-38BA-AD4A-8FD4-233A1218525E}" type="sibTrans" cxnId="{EDA589BE-F472-0549-BB0F-A570663928A1}">
      <dgm:prSet/>
      <dgm:spPr/>
      <dgm:t>
        <a:bodyPr/>
        <a:lstStyle/>
        <a:p>
          <a:endParaRPr lang="sv-SE" sz="1600" b="0">
            <a:latin typeface="Lato" panose="020F0502020204030203" pitchFamily="34" charset="77"/>
          </a:endParaRPr>
        </a:p>
      </dgm:t>
    </dgm:pt>
    <dgm:pt modelId="{5F04A1A1-E5AF-462E-A4AC-DC8F283C57B7}">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Byggfast</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Osby AB</a:t>
          </a:r>
          <a:endParaRPr lang="sv-SE" sz="900" b="0" kern="1200" dirty="0">
            <a:solidFill>
              <a:schemeClr val="bg1"/>
            </a:solidFill>
            <a:latin typeface="Lato" panose="020F0502020204030203" pitchFamily="34" charset="77"/>
            <a:ea typeface="+mn-ea"/>
            <a:cs typeface="Calibri"/>
          </a:endParaRPr>
        </a:p>
      </dgm:t>
    </dgm:pt>
    <dgm:pt modelId="{3F08FAF3-E3BB-4B73-AD14-1C592DB1F045}" type="parTrans" cxnId="{67639BCD-7EE0-404A-8099-C13351F4B08F}">
      <dgm:prSet/>
      <dgm:spPr/>
      <dgm:t>
        <a:bodyPr/>
        <a:lstStyle/>
        <a:p>
          <a:endParaRPr lang="sv-SE" sz="1600" b="0">
            <a:latin typeface="Lato" panose="020F0502020204030203" pitchFamily="34" charset="77"/>
          </a:endParaRPr>
        </a:p>
      </dgm:t>
    </dgm:pt>
    <dgm:pt modelId="{678085C8-65F5-45B0-A802-35FFE75AA53E}" type="sibTrans" cxnId="{67639BCD-7EE0-404A-8099-C13351F4B08F}">
      <dgm:prSet/>
      <dgm:spPr/>
      <dgm:t>
        <a:bodyPr/>
        <a:lstStyle/>
        <a:p>
          <a:endParaRPr lang="sv-SE" sz="1600" b="0">
            <a:latin typeface="Lato" panose="020F0502020204030203" pitchFamily="34" charset="77"/>
          </a:endParaRPr>
        </a:p>
      </dgm:t>
    </dgm:pt>
    <dgm:pt modelId="{F88496BC-FFC0-4181-89A7-D4A83D328567}">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DIRO Fastigheter AB</a:t>
          </a:r>
          <a:endParaRPr lang="sv-SE" sz="900" b="0" kern="1200" dirty="0">
            <a:solidFill>
              <a:schemeClr val="bg1"/>
            </a:solidFill>
            <a:latin typeface="Lato" panose="020F0502020204030203" pitchFamily="34" charset="77"/>
            <a:ea typeface="+mn-ea"/>
            <a:cs typeface="Calibri"/>
          </a:endParaRPr>
        </a:p>
      </dgm:t>
    </dgm:pt>
    <dgm:pt modelId="{3A8CF81D-6142-49D1-8B72-970F9F9EAB7F}" type="parTrans" cxnId="{BE596874-82CB-4CE4-9911-D3A0797809FF}">
      <dgm:prSet/>
      <dgm:spPr/>
      <dgm:t>
        <a:bodyPr/>
        <a:lstStyle/>
        <a:p>
          <a:endParaRPr lang="sv-SE" sz="1600" b="0">
            <a:latin typeface="Lato" panose="020F0502020204030203" pitchFamily="34" charset="77"/>
          </a:endParaRPr>
        </a:p>
      </dgm:t>
    </dgm:pt>
    <dgm:pt modelId="{69C33667-31DA-4130-81A5-2E35E8E2C8BB}" type="sibTrans" cxnId="{BE596874-82CB-4CE4-9911-D3A0797809FF}">
      <dgm:prSet/>
      <dgm:spPr/>
      <dgm:t>
        <a:bodyPr/>
        <a:lstStyle/>
        <a:p>
          <a:endParaRPr lang="sv-SE" sz="1600" b="0">
            <a:latin typeface="Lato" panose="020F0502020204030203" pitchFamily="34" charset="77"/>
          </a:endParaRPr>
        </a:p>
      </dgm:t>
    </dgm:pt>
    <dgm:pt modelId="{AF1A75FC-8A4D-CE43-B5F2-051C038C1CFB}">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dirty="0">
              <a:solidFill>
                <a:schemeClr val="bg1"/>
              </a:solidFill>
              <a:latin typeface="Lato" panose="020F0502020204030203" pitchFamily="34" charset="77"/>
              <a:ea typeface="+mn-ea"/>
              <a:cs typeface="Calibri"/>
            </a:rPr>
            <a:t>100% </a:t>
          </a:r>
          <a:br>
            <a:rPr lang="sv-SE" sz="900" b="0" kern="1200" dirty="0">
              <a:solidFill>
                <a:schemeClr val="bg1"/>
              </a:solidFill>
              <a:latin typeface="Lato" panose="020F0502020204030203" pitchFamily="34" charset="77"/>
              <a:ea typeface="+mn-ea"/>
              <a:cs typeface="Calibri"/>
            </a:rPr>
          </a:br>
          <a:r>
            <a:rPr lang="sv-SE" sz="900" b="0" kern="1200" dirty="0">
              <a:solidFill>
                <a:schemeClr val="bg1"/>
              </a:solidFill>
              <a:latin typeface="Lato" panose="020F0502020204030203" pitchFamily="34" charset="77"/>
              <a:ea typeface="+mn-ea"/>
              <a:cs typeface="Calibri"/>
            </a:rPr>
            <a:t>Klippan Fastighets AB</a:t>
          </a:r>
        </a:p>
      </dgm:t>
    </dgm:pt>
    <dgm:pt modelId="{B74A312D-08C6-6440-8ADB-AA366E068F1D}" type="sibTrans" cxnId="{EB1BFEC2-EF45-6545-8CD8-0601C4F4A9D5}">
      <dgm:prSet/>
      <dgm:spPr/>
      <dgm:t>
        <a:bodyPr/>
        <a:lstStyle/>
        <a:p>
          <a:endParaRPr lang="sv-SE" sz="1600" b="0">
            <a:latin typeface="Lato" panose="020F0502020204030203" pitchFamily="34" charset="77"/>
          </a:endParaRPr>
        </a:p>
      </dgm:t>
    </dgm:pt>
    <dgm:pt modelId="{93A5B77F-82AD-D946-B263-712CCF83ACBF}" type="parTrans" cxnId="{EB1BFEC2-EF45-6545-8CD8-0601C4F4A9D5}">
      <dgm:prSet/>
      <dgm:spPr/>
      <dgm:t>
        <a:bodyPr/>
        <a:lstStyle/>
        <a:p>
          <a:endParaRPr lang="sv-SE" sz="1600" b="0">
            <a:latin typeface="Lato" panose="020F0502020204030203" pitchFamily="34" charset="77"/>
          </a:endParaRPr>
        </a:p>
      </dgm:t>
    </dgm:pt>
    <dgm:pt modelId="{7D51B77E-F28E-4DF1-A5E3-B5F762E8BA64}">
      <dgm:prSet phldrT="[Text]" custT="1"/>
      <dgm:spPr>
        <a:solidFill>
          <a:srgbClr val="C00000">
            <a:alpha val="90000"/>
          </a:srgbClr>
        </a:solidFill>
        <a:ln>
          <a:noFill/>
        </a:ln>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Fuligula AB</a:t>
          </a:r>
          <a:endParaRPr lang="sv-SE" sz="900" b="0" kern="1200" dirty="0">
            <a:solidFill>
              <a:schemeClr val="bg1"/>
            </a:solidFill>
            <a:latin typeface="Lato" panose="020F0502020204030203" pitchFamily="34" charset="77"/>
            <a:ea typeface="+mn-ea"/>
            <a:cs typeface="Calibri"/>
          </a:endParaRPr>
        </a:p>
      </dgm:t>
    </dgm:pt>
    <dgm:pt modelId="{960FBF4A-7572-4846-96CA-25DF4C67DE25}" type="parTrans" cxnId="{8EF2535E-B25C-4359-A7DE-68B5CFA7D415}">
      <dgm:prSet/>
      <dgm:spPr/>
      <dgm:t>
        <a:bodyPr/>
        <a:lstStyle/>
        <a:p>
          <a:endParaRPr lang="sv-SE" sz="1600" b="0">
            <a:latin typeface="Lato" panose="020F0502020204030203" pitchFamily="34" charset="77"/>
          </a:endParaRPr>
        </a:p>
      </dgm:t>
    </dgm:pt>
    <dgm:pt modelId="{D6BA7AD9-ABB6-4CDF-9E69-AC41593BE538}" type="sibTrans" cxnId="{8EF2535E-B25C-4359-A7DE-68B5CFA7D415}">
      <dgm:prSet/>
      <dgm:spPr/>
      <dgm:t>
        <a:bodyPr/>
        <a:lstStyle/>
        <a:p>
          <a:endParaRPr lang="sv-SE" sz="1600" b="0">
            <a:latin typeface="Lato" panose="020F0502020204030203" pitchFamily="34" charset="77"/>
          </a:endParaRPr>
        </a:p>
      </dgm:t>
    </dgm:pt>
    <dgm:pt modelId="{21635D14-5A32-E74C-AA3F-3A14C283FE72}" type="pres">
      <dgm:prSet presAssocID="{A0D51C61-A45D-5A40-80F0-5E657D2DD01E}" presName="hierChild1" presStyleCnt="0">
        <dgm:presLayoutVars>
          <dgm:chPref val="1"/>
          <dgm:dir/>
          <dgm:animOne val="branch"/>
          <dgm:animLvl val="lvl"/>
          <dgm:resizeHandles/>
        </dgm:presLayoutVars>
      </dgm:prSet>
      <dgm:spPr/>
    </dgm:pt>
    <dgm:pt modelId="{D088E990-1021-5B42-B7CB-EE23F207C428}" type="pres">
      <dgm:prSet presAssocID="{317F178E-7530-7341-8967-3AF78A80F22C}" presName="hierRoot1" presStyleCnt="0"/>
      <dgm:spPr/>
    </dgm:pt>
    <dgm:pt modelId="{18568A4A-86D5-A643-9D37-B6A5622A76C3}" type="pres">
      <dgm:prSet presAssocID="{317F178E-7530-7341-8967-3AF78A80F22C}" presName="composite" presStyleCnt="0"/>
      <dgm:spPr/>
    </dgm:pt>
    <dgm:pt modelId="{4D0A9337-3726-0F4E-9FFB-EDC06E43C2C9}" type="pres">
      <dgm:prSet presAssocID="{317F178E-7530-7341-8967-3AF78A80F22C}" presName="background" presStyleLbl="node0" presStyleIdx="0" presStyleCnt="1"/>
      <dgm:spPr>
        <a:solidFill>
          <a:srgbClr val="C00000">
            <a:alpha val="20000"/>
          </a:srgbClr>
        </a:solidFill>
      </dgm:spPr>
    </dgm:pt>
    <dgm:pt modelId="{B604EC54-8BAA-A544-BE39-FB3BEB1CD822}" type="pres">
      <dgm:prSet presAssocID="{317F178E-7530-7341-8967-3AF78A80F22C}" presName="text" presStyleLbl="fgAcc0" presStyleIdx="0" presStyleCnt="1" custScaleX="551603" custScaleY="224934" custLinFactNeighborX="5510" custLinFactNeighborY="-83655">
        <dgm:presLayoutVars>
          <dgm:chPref val="3"/>
        </dgm:presLayoutVars>
      </dgm:prSet>
      <dgm:spPr/>
    </dgm:pt>
    <dgm:pt modelId="{8176F45F-FAED-C34C-B0EB-73E9A026CEAA}" type="pres">
      <dgm:prSet presAssocID="{317F178E-7530-7341-8967-3AF78A80F22C}" presName="hierChild2" presStyleCnt="0"/>
      <dgm:spPr/>
    </dgm:pt>
    <dgm:pt modelId="{8E0C353C-F9C6-1A44-8948-1B66B6E4ACEB}" type="pres">
      <dgm:prSet presAssocID="{83F278EE-9543-524B-91EA-C95556F10633}" presName="Name10" presStyleLbl="parChTrans1D2" presStyleIdx="0" presStyleCnt="9"/>
      <dgm:spPr/>
    </dgm:pt>
    <dgm:pt modelId="{7F1D8CDE-4D4C-354A-AE87-715766E08FCE}" type="pres">
      <dgm:prSet presAssocID="{62AEE745-54A1-9848-A7A1-FB113A80049D}" presName="hierRoot2" presStyleCnt="0"/>
      <dgm:spPr/>
    </dgm:pt>
    <dgm:pt modelId="{145A75E6-1A28-5E45-9E83-36F9470FBC72}" type="pres">
      <dgm:prSet presAssocID="{62AEE745-54A1-9848-A7A1-FB113A80049D}" presName="composite2" presStyleCnt="0"/>
      <dgm:spPr/>
    </dgm:pt>
    <dgm:pt modelId="{8F8F612C-937A-E540-95E5-04B51DC02732}" type="pres">
      <dgm:prSet presAssocID="{62AEE745-54A1-9848-A7A1-FB113A80049D}" presName="background2" presStyleLbl="node2" presStyleIdx="0" presStyleCnt="9"/>
      <dgm:spPr>
        <a:xfrm>
          <a:off x="2794" y="1759981"/>
          <a:ext cx="978558" cy="558001"/>
        </a:xfrm>
        <a:prstGeom prst="roundRect">
          <a:avLst>
            <a:gd name="adj" fmla="val 10000"/>
          </a:avLst>
        </a:prstGeom>
        <a:solidFill>
          <a:srgbClr val="4D4D4C">
            <a:alpha val="20000"/>
          </a:srgbClr>
        </a:solidFill>
      </dgm:spPr>
    </dgm:pt>
    <dgm:pt modelId="{C39C6ABA-9ABE-FF4D-A912-1407239FAE0A}" type="pres">
      <dgm:prSet presAssocID="{62AEE745-54A1-9848-A7A1-FB113A80049D}" presName="text2" presStyleLbl="fgAcc2" presStyleIdx="0" presStyleCnt="9" custScaleX="119828" custScaleY="177472">
        <dgm:presLayoutVars>
          <dgm:chPref val="3"/>
        </dgm:presLayoutVars>
      </dgm:prSet>
      <dgm:spPr>
        <a:xfrm>
          <a:off x="100432" y="1852737"/>
          <a:ext cx="978558" cy="558001"/>
        </a:xfrm>
        <a:prstGeom prst="roundRect">
          <a:avLst>
            <a:gd name="adj" fmla="val 10000"/>
          </a:avLst>
        </a:prstGeom>
      </dgm:spPr>
    </dgm:pt>
    <dgm:pt modelId="{1D5E0662-E3FF-3A4D-9CD5-C33828C4A2A7}" type="pres">
      <dgm:prSet presAssocID="{62AEE745-54A1-9848-A7A1-FB113A80049D}" presName="hierChild3" presStyleCnt="0"/>
      <dgm:spPr/>
    </dgm:pt>
    <dgm:pt modelId="{E164A896-6C3E-46F2-A222-CC045C96B281}" type="pres">
      <dgm:prSet presAssocID="{3A8CF81D-6142-49D1-8B72-970F9F9EAB7F}" presName="Name17" presStyleLbl="parChTrans1D3" presStyleIdx="0" presStyleCnt="2"/>
      <dgm:spPr/>
    </dgm:pt>
    <dgm:pt modelId="{DF2CE9FF-4A0C-475E-A474-1DE029D7952B}" type="pres">
      <dgm:prSet presAssocID="{F88496BC-FFC0-4181-89A7-D4A83D328567}" presName="hierRoot3" presStyleCnt="0"/>
      <dgm:spPr/>
    </dgm:pt>
    <dgm:pt modelId="{6E3624D9-C45A-404D-8370-785182265B0A}" type="pres">
      <dgm:prSet presAssocID="{F88496BC-FFC0-4181-89A7-D4A83D328567}" presName="composite3" presStyleCnt="0"/>
      <dgm:spPr/>
    </dgm:pt>
    <dgm:pt modelId="{4E275AF1-F736-4DF1-97EE-CEB633FC05AE}" type="pres">
      <dgm:prSet presAssocID="{F88496BC-FFC0-4181-89A7-D4A83D328567}" presName="background3" presStyleLbl="node3" presStyleIdx="0" presStyleCnt="2"/>
      <dgm:spPr>
        <a:solidFill>
          <a:srgbClr val="4D4D4C">
            <a:alpha val="20000"/>
          </a:srgbClr>
        </a:solidFill>
      </dgm:spPr>
    </dgm:pt>
    <dgm:pt modelId="{535101C6-5F61-44CA-8011-A463805E2638}" type="pres">
      <dgm:prSet presAssocID="{F88496BC-FFC0-4181-89A7-D4A83D328567}" presName="text3" presStyleLbl="fgAcc3" presStyleIdx="0" presStyleCnt="2" custScaleX="124946" custScaleY="158136" custLinFactNeighborX="1048" custLinFactNeighborY="62500">
        <dgm:presLayoutVars>
          <dgm:chPref val="3"/>
        </dgm:presLayoutVars>
      </dgm:prSet>
      <dgm:spPr/>
    </dgm:pt>
    <dgm:pt modelId="{087B9601-3DA5-4427-BDED-CF13081752D5}" type="pres">
      <dgm:prSet presAssocID="{F88496BC-FFC0-4181-89A7-D4A83D328567}" presName="hierChild4" presStyleCnt="0"/>
      <dgm:spPr/>
    </dgm:pt>
    <dgm:pt modelId="{E4503CA4-6726-A64B-834B-75C7FABE1F2F}" type="pres">
      <dgm:prSet presAssocID="{3F5CFD9E-5F25-D349-9B8C-B7A632AA3BD3}" presName="Name10" presStyleLbl="parChTrans1D2" presStyleIdx="1" presStyleCnt="9"/>
      <dgm:spPr/>
    </dgm:pt>
    <dgm:pt modelId="{04E907A1-38CD-5942-9D56-55907A118050}" type="pres">
      <dgm:prSet presAssocID="{29ABA98A-10B0-5348-A0B1-1DDCF2D1161A}" presName="hierRoot2" presStyleCnt="0"/>
      <dgm:spPr/>
    </dgm:pt>
    <dgm:pt modelId="{D8363AA0-D097-0044-8A91-3697BE01D55D}" type="pres">
      <dgm:prSet presAssocID="{29ABA98A-10B0-5348-A0B1-1DDCF2D1161A}" presName="composite2" presStyleCnt="0"/>
      <dgm:spPr/>
    </dgm:pt>
    <dgm:pt modelId="{3B9B56C7-59EB-E14A-A3B5-E20CCF6061BD}" type="pres">
      <dgm:prSet presAssocID="{29ABA98A-10B0-5348-A0B1-1DDCF2D1161A}" presName="background2" presStyleLbl="node2" presStyleIdx="1" presStyleCnt="9"/>
      <dgm:spPr>
        <a:xfrm>
          <a:off x="1176628" y="1759981"/>
          <a:ext cx="878742" cy="558001"/>
        </a:xfrm>
        <a:prstGeom prst="roundRect">
          <a:avLst>
            <a:gd name="adj" fmla="val 10000"/>
          </a:avLst>
        </a:prstGeom>
        <a:solidFill>
          <a:srgbClr val="4D4D4C">
            <a:alpha val="20000"/>
          </a:srgbClr>
        </a:solidFill>
      </dgm:spPr>
    </dgm:pt>
    <dgm:pt modelId="{F3C298A7-353E-8A45-B111-D9FAEB02D5D5}" type="pres">
      <dgm:prSet presAssocID="{29ABA98A-10B0-5348-A0B1-1DDCF2D1161A}" presName="text2" presStyleLbl="fgAcc2" presStyleIdx="1" presStyleCnt="9" custScaleX="131468" custScaleY="177472" custLinFactNeighborX="2861" custLinFactNeighborY="1623">
        <dgm:presLayoutVars>
          <dgm:chPref val="3"/>
        </dgm:presLayoutVars>
      </dgm:prSet>
      <dgm:spPr>
        <a:xfrm>
          <a:off x="1274266" y="1852737"/>
          <a:ext cx="878742" cy="558001"/>
        </a:xfrm>
        <a:prstGeom prst="roundRect">
          <a:avLst>
            <a:gd name="adj" fmla="val 10000"/>
          </a:avLst>
        </a:prstGeom>
      </dgm:spPr>
    </dgm:pt>
    <dgm:pt modelId="{2C46CB33-FA51-7A40-88FF-4910C4FC938B}" type="pres">
      <dgm:prSet presAssocID="{29ABA98A-10B0-5348-A0B1-1DDCF2D1161A}" presName="hierChild3" presStyleCnt="0"/>
      <dgm:spPr/>
    </dgm:pt>
    <dgm:pt modelId="{467766DB-411E-234A-9274-211E64574B85}" type="pres">
      <dgm:prSet presAssocID="{A53D40D4-171C-0347-9422-4B4090F81F15}" presName="Name10" presStyleLbl="parChTrans1D2" presStyleIdx="2" presStyleCnt="9"/>
      <dgm:spPr/>
    </dgm:pt>
    <dgm:pt modelId="{EA8AE891-BAD4-9C47-9D4E-3DD157D8A64C}" type="pres">
      <dgm:prSet presAssocID="{47ADB031-E877-0F42-99B8-ADDFA2D41EC6}" presName="hierRoot2" presStyleCnt="0"/>
      <dgm:spPr/>
    </dgm:pt>
    <dgm:pt modelId="{227F8B9B-F3B5-6F44-A5DA-C1C7D1E10CE8}" type="pres">
      <dgm:prSet presAssocID="{47ADB031-E877-0F42-99B8-ADDFA2D41EC6}" presName="composite2" presStyleCnt="0"/>
      <dgm:spPr/>
    </dgm:pt>
    <dgm:pt modelId="{87C6C649-375A-704A-B124-8E9AEFD33837}" type="pres">
      <dgm:prSet presAssocID="{47ADB031-E877-0F42-99B8-ADDFA2D41EC6}" presName="background2" presStyleLbl="node2" presStyleIdx="2" presStyleCnt="9"/>
      <dgm:spPr>
        <a:xfrm>
          <a:off x="2250647" y="1759981"/>
          <a:ext cx="1148726" cy="558001"/>
        </a:xfrm>
        <a:prstGeom prst="roundRect">
          <a:avLst>
            <a:gd name="adj" fmla="val 10000"/>
          </a:avLst>
        </a:prstGeom>
        <a:solidFill>
          <a:srgbClr val="4D4D4C">
            <a:alpha val="20000"/>
          </a:srgbClr>
        </a:solidFill>
      </dgm:spPr>
    </dgm:pt>
    <dgm:pt modelId="{83A842DF-1FC6-EA46-A065-2B306D9EEAB9}" type="pres">
      <dgm:prSet presAssocID="{47ADB031-E877-0F42-99B8-ADDFA2D41EC6}" presName="text2" presStyleLbl="fgAcc2" presStyleIdx="2" presStyleCnt="9" custScaleX="173019" custScaleY="177471" custLinFactNeighborX="1954" custLinFactNeighborY="2535">
        <dgm:presLayoutVars>
          <dgm:chPref val="3"/>
        </dgm:presLayoutVars>
      </dgm:prSet>
      <dgm:spPr>
        <a:xfrm>
          <a:off x="2348285" y="1852737"/>
          <a:ext cx="1148726" cy="558001"/>
        </a:xfrm>
        <a:prstGeom prst="roundRect">
          <a:avLst>
            <a:gd name="adj" fmla="val 10000"/>
          </a:avLst>
        </a:prstGeom>
      </dgm:spPr>
    </dgm:pt>
    <dgm:pt modelId="{F28ED80B-5177-6448-9DA2-3F9E5BDB0D72}" type="pres">
      <dgm:prSet presAssocID="{47ADB031-E877-0F42-99B8-ADDFA2D41EC6}" presName="hierChild3" presStyleCnt="0"/>
      <dgm:spPr/>
    </dgm:pt>
    <dgm:pt modelId="{1BE7166D-5DB6-42F5-A62C-1ED01713B2B8}" type="pres">
      <dgm:prSet presAssocID="{3F08FAF3-E3BB-4B73-AD14-1C592DB1F045}" presName="Name10" presStyleLbl="parChTrans1D2" presStyleIdx="3" presStyleCnt="9"/>
      <dgm:spPr/>
    </dgm:pt>
    <dgm:pt modelId="{23CD38C7-83BF-441B-A804-F61D604F192C}" type="pres">
      <dgm:prSet presAssocID="{5F04A1A1-E5AF-462E-A4AC-DC8F283C57B7}" presName="hierRoot2" presStyleCnt="0"/>
      <dgm:spPr/>
    </dgm:pt>
    <dgm:pt modelId="{DE98CDBF-0011-4406-97FF-C172647DB856}" type="pres">
      <dgm:prSet presAssocID="{5F04A1A1-E5AF-462E-A4AC-DC8F283C57B7}" presName="composite2" presStyleCnt="0"/>
      <dgm:spPr/>
    </dgm:pt>
    <dgm:pt modelId="{C427E1B4-0B7B-4AD9-A537-8FBBB1B54317}" type="pres">
      <dgm:prSet presAssocID="{5F04A1A1-E5AF-462E-A4AC-DC8F283C57B7}" presName="background2" presStyleLbl="node2" presStyleIdx="3" presStyleCnt="9"/>
      <dgm:spPr>
        <a:solidFill>
          <a:srgbClr val="4D4D4C">
            <a:alpha val="20000"/>
          </a:srgbClr>
        </a:solidFill>
      </dgm:spPr>
    </dgm:pt>
    <dgm:pt modelId="{ECEE70D6-27AC-473A-AE7D-43F19E35AB41}" type="pres">
      <dgm:prSet presAssocID="{5F04A1A1-E5AF-462E-A4AC-DC8F283C57B7}" presName="text2" presStyleLbl="fgAcc2" presStyleIdx="3" presStyleCnt="9" custScaleX="124523" custScaleY="183388" custLinFactNeighborX="-922" custLinFactNeighborY="2915">
        <dgm:presLayoutVars>
          <dgm:chPref val="3"/>
        </dgm:presLayoutVars>
      </dgm:prSet>
      <dgm:spPr/>
    </dgm:pt>
    <dgm:pt modelId="{65BE778F-990F-4773-AE6B-1C76E364EAD0}" type="pres">
      <dgm:prSet presAssocID="{5F04A1A1-E5AF-462E-A4AC-DC8F283C57B7}" presName="hierChild3" presStyleCnt="0"/>
      <dgm:spPr/>
    </dgm:pt>
    <dgm:pt modelId="{4E07096A-B7BD-A747-9461-3AB277A92E3C}" type="pres">
      <dgm:prSet presAssocID="{B2779AE1-7DC1-2D4F-81E5-54543FD7DF51}" presName="Name10" presStyleLbl="parChTrans1D2" presStyleIdx="4" presStyleCnt="9"/>
      <dgm:spPr/>
    </dgm:pt>
    <dgm:pt modelId="{68300BEF-10DF-9E4B-BE64-585D8FBBD848}" type="pres">
      <dgm:prSet presAssocID="{FE8DD9FF-4D75-8546-8E6B-FD9C334EDF64}" presName="hierRoot2" presStyleCnt="0"/>
      <dgm:spPr/>
    </dgm:pt>
    <dgm:pt modelId="{70A50BA9-FFB4-7342-B3FE-CDEB93953328}" type="pres">
      <dgm:prSet presAssocID="{FE8DD9FF-4D75-8546-8E6B-FD9C334EDF64}" presName="composite2" presStyleCnt="0"/>
      <dgm:spPr/>
    </dgm:pt>
    <dgm:pt modelId="{DC8268CE-9FB7-8C4C-88A0-45578CA4771B}" type="pres">
      <dgm:prSet presAssocID="{FE8DD9FF-4D75-8546-8E6B-FD9C334EDF64}" presName="background2" presStyleLbl="node2" presStyleIdx="4" presStyleCnt="9"/>
      <dgm:spPr>
        <a:xfrm>
          <a:off x="3594649" y="1759981"/>
          <a:ext cx="893223" cy="558001"/>
        </a:xfrm>
        <a:prstGeom prst="roundRect">
          <a:avLst>
            <a:gd name="adj" fmla="val 10000"/>
          </a:avLst>
        </a:prstGeom>
        <a:solidFill>
          <a:srgbClr val="4D4D4C">
            <a:alpha val="20000"/>
          </a:srgbClr>
        </a:solidFill>
      </dgm:spPr>
    </dgm:pt>
    <dgm:pt modelId="{7396F049-2F67-0948-BA63-487418BCF020}" type="pres">
      <dgm:prSet presAssocID="{FE8DD9FF-4D75-8546-8E6B-FD9C334EDF64}" presName="text2" presStyleLbl="fgAcc2" presStyleIdx="4" presStyleCnt="9" custScaleX="150818" custScaleY="179684" custLinFactNeighborX="4233" custLinFactNeighborY="10037">
        <dgm:presLayoutVars>
          <dgm:chPref val="3"/>
        </dgm:presLayoutVars>
      </dgm:prSet>
      <dgm:spPr>
        <a:xfrm>
          <a:off x="3692287" y="1852737"/>
          <a:ext cx="893223" cy="558001"/>
        </a:xfrm>
        <a:prstGeom prst="roundRect">
          <a:avLst>
            <a:gd name="adj" fmla="val 10000"/>
          </a:avLst>
        </a:prstGeom>
      </dgm:spPr>
    </dgm:pt>
    <dgm:pt modelId="{8C483FDA-DA34-4144-9F8D-4715C170AAF5}" type="pres">
      <dgm:prSet presAssocID="{FE8DD9FF-4D75-8546-8E6B-FD9C334EDF64}" presName="hierChild3" presStyleCnt="0"/>
      <dgm:spPr/>
    </dgm:pt>
    <dgm:pt modelId="{BF9B9EA1-B512-874E-B89D-9FAFDFBE05D2}" type="pres">
      <dgm:prSet presAssocID="{18BB9A45-C4D6-5742-A138-34EDD6D4DCC7}" presName="Name10" presStyleLbl="parChTrans1D2" presStyleIdx="5" presStyleCnt="9"/>
      <dgm:spPr/>
    </dgm:pt>
    <dgm:pt modelId="{93AD58CB-92CF-0D40-A72C-0E16C230D80E}" type="pres">
      <dgm:prSet presAssocID="{A9D005BE-4194-7540-9A31-B38C6735AFE2}" presName="hierRoot2" presStyleCnt="0"/>
      <dgm:spPr/>
    </dgm:pt>
    <dgm:pt modelId="{E381C050-E4A5-8247-9036-F1F7D593755C}" type="pres">
      <dgm:prSet presAssocID="{A9D005BE-4194-7540-9A31-B38C6735AFE2}" presName="composite2" presStyleCnt="0"/>
      <dgm:spPr/>
    </dgm:pt>
    <dgm:pt modelId="{2EC023DD-B7A1-0249-82A2-B9B2C5FB669E}" type="pres">
      <dgm:prSet presAssocID="{A9D005BE-4194-7540-9A31-B38C6735AFE2}" presName="background2" presStyleLbl="node2" presStyleIdx="5" presStyleCnt="9"/>
      <dgm:spPr>
        <a:xfrm>
          <a:off x="4683149" y="1759981"/>
          <a:ext cx="878742" cy="558001"/>
        </a:xfrm>
        <a:prstGeom prst="roundRect">
          <a:avLst>
            <a:gd name="adj" fmla="val 10000"/>
          </a:avLst>
        </a:prstGeom>
        <a:solidFill>
          <a:srgbClr val="4D4D4C">
            <a:alpha val="20000"/>
          </a:srgbClr>
        </a:solidFill>
      </dgm:spPr>
    </dgm:pt>
    <dgm:pt modelId="{1A2C34EE-1FC4-9448-9FF7-1EBC42359700}" type="pres">
      <dgm:prSet presAssocID="{A9D005BE-4194-7540-9A31-B38C6735AFE2}" presName="text2" presStyleLbl="fgAcc2" presStyleIdx="5" presStyleCnt="9" custScaleX="113561" custScaleY="202109" custLinFactNeighborX="6374" custLinFactNeighborY="4307">
        <dgm:presLayoutVars>
          <dgm:chPref val="3"/>
        </dgm:presLayoutVars>
      </dgm:prSet>
      <dgm:spPr>
        <a:xfrm>
          <a:off x="4780787" y="1852737"/>
          <a:ext cx="878742" cy="558001"/>
        </a:xfrm>
        <a:prstGeom prst="roundRect">
          <a:avLst>
            <a:gd name="adj" fmla="val 10000"/>
          </a:avLst>
        </a:prstGeom>
      </dgm:spPr>
    </dgm:pt>
    <dgm:pt modelId="{A6EB5202-EB12-AD47-A40E-B9D53925E10C}" type="pres">
      <dgm:prSet presAssocID="{A9D005BE-4194-7540-9A31-B38C6735AFE2}" presName="hierChild3" presStyleCnt="0"/>
      <dgm:spPr/>
    </dgm:pt>
    <dgm:pt modelId="{407252C4-45D2-1248-8F2C-5547AEB6AD6F}" type="pres">
      <dgm:prSet presAssocID="{C34CE829-718C-474D-A5B3-C100349B9487}" presName="Name10" presStyleLbl="parChTrans1D2" presStyleIdx="6" presStyleCnt="9"/>
      <dgm:spPr/>
    </dgm:pt>
    <dgm:pt modelId="{DBC1B726-BA1A-8244-A34B-C7524E4B6E59}" type="pres">
      <dgm:prSet presAssocID="{9B5FB042-3CA1-6347-83F3-264D69EAE120}" presName="hierRoot2" presStyleCnt="0"/>
      <dgm:spPr/>
    </dgm:pt>
    <dgm:pt modelId="{1F962F29-3D68-E24E-80EB-37E0580E8DF4}" type="pres">
      <dgm:prSet presAssocID="{9B5FB042-3CA1-6347-83F3-264D69EAE120}" presName="composite2" presStyleCnt="0"/>
      <dgm:spPr/>
    </dgm:pt>
    <dgm:pt modelId="{7E10437C-4FD1-1F4A-858B-FFA77E518B37}" type="pres">
      <dgm:prSet presAssocID="{9B5FB042-3CA1-6347-83F3-264D69EAE120}" presName="background2" presStyleLbl="node2" presStyleIdx="6" presStyleCnt="9"/>
      <dgm:spPr>
        <a:xfrm>
          <a:off x="5833837" y="1747649"/>
          <a:ext cx="878742" cy="558001"/>
        </a:xfrm>
        <a:prstGeom prst="roundRect">
          <a:avLst>
            <a:gd name="adj" fmla="val 10000"/>
          </a:avLst>
        </a:prstGeom>
        <a:solidFill>
          <a:srgbClr val="4D4D4C">
            <a:alpha val="20000"/>
          </a:srgbClr>
        </a:solidFill>
      </dgm:spPr>
    </dgm:pt>
    <dgm:pt modelId="{9A0EC26D-18C9-C742-ADDC-A777AD3107C5}" type="pres">
      <dgm:prSet presAssocID="{9B5FB042-3CA1-6347-83F3-264D69EAE120}" presName="text2" presStyleLbl="fgAcc2" presStyleIdx="6" presStyleCnt="9" custScaleX="151070" custScaleY="203592" custLinFactNeighborX="3115" custLinFactNeighborY="2623">
        <dgm:presLayoutVars>
          <dgm:chPref val="3"/>
        </dgm:presLayoutVars>
      </dgm:prSet>
      <dgm:spPr>
        <a:xfrm>
          <a:off x="5931475" y="1840405"/>
          <a:ext cx="878742" cy="558001"/>
        </a:xfrm>
        <a:prstGeom prst="roundRect">
          <a:avLst>
            <a:gd name="adj" fmla="val 10000"/>
          </a:avLst>
        </a:prstGeom>
      </dgm:spPr>
    </dgm:pt>
    <dgm:pt modelId="{178070EC-5474-2F4F-861C-2DD7AC57B972}" type="pres">
      <dgm:prSet presAssocID="{9B5FB042-3CA1-6347-83F3-264D69EAE120}" presName="hierChild3" presStyleCnt="0"/>
      <dgm:spPr/>
    </dgm:pt>
    <dgm:pt modelId="{C9F1090A-D439-5246-B8E5-15388313278A}" type="pres">
      <dgm:prSet presAssocID="{7D606E7C-B8D3-E44A-A61F-7DC89732FFD6}" presName="Name17" presStyleLbl="parChTrans1D3" presStyleIdx="1" presStyleCnt="2"/>
      <dgm:spPr/>
    </dgm:pt>
    <dgm:pt modelId="{D2388097-8C20-0F44-B33F-5CE65542EEF3}" type="pres">
      <dgm:prSet presAssocID="{C43872E7-30B9-2D4F-B0D8-418F65ECD729}" presName="hierRoot3" presStyleCnt="0"/>
      <dgm:spPr/>
    </dgm:pt>
    <dgm:pt modelId="{3EF06BEA-3583-E34C-8B83-CE1DB9EFC7FA}" type="pres">
      <dgm:prSet presAssocID="{C43872E7-30B9-2D4F-B0D8-418F65ECD729}" presName="composite3" presStyleCnt="0"/>
      <dgm:spPr/>
    </dgm:pt>
    <dgm:pt modelId="{4D1A1903-A708-5540-94D9-3747FCA37BA3}" type="pres">
      <dgm:prSet presAssocID="{C43872E7-30B9-2D4F-B0D8-418F65ECD729}" presName="background3" presStyleLbl="node3" presStyleIdx="1" presStyleCnt="2"/>
      <dgm:spPr>
        <a:xfrm>
          <a:off x="5177935" y="2756462"/>
          <a:ext cx="1746042" cy="558001"/>
        </a:xfrm>
        <a:prstGeom prst="roundRect">
          <a:avLst>
            <a:gd name="adj" fmla="val 10000"/>
          </a:avLst>
        </a:prstGeom>
        <a:solidFill>
          <a:srgbClr val="4D4D4C">
            <a:alpha val="20000"/>
          </a:srgbClr>
        </a:solidFill>
      </dgm:spPr>
    </dgm:pt>
    <dgm:pt modelId="{95A137CD-46C4-834B-8C1F-DF20F9D925ED}" type="pres">
      <dgm:prSet presAssocID="{C43872E7-30B9-2D4F-B0D8-418F65ECD729}" presName="text3" presStyleLbl="fgAcc3" presStyleIdx="1" presStyleCnt="2" custScaleX="175051" custScaleY="165447" custLinFactNeighborX="-14186" custLinFactNeighborY="49428">
        <dgm:presLayoutVars>
          <dgm:chPref val="3"/>
        </dgm:presLayoutVars>
      </dgm:prSet>
      <dgm:spPr>
        <a:xfrm>
          <a:off x="5275574" y="2849218"/>
          <a:ext cx="1746042" cy="558001"/>
        </a:xfrm>
        <a:prstGeom prst="roundRect">
          <a:avLst>
            <a:gd name="adj" fmla="val 10000"/>
          </a:avLst>
        </a:prstGeom>
      </dgm:spPr>
    </dgm:pt>
    <dgm:pt modelId="{D67B7C2C-4617-FD45-92F0-7E7F0AF3A481}" type="pres">
      <dgm:prSet presAssocID="{C43872E7-30B9-2D4F-B0D8-418F65ECD729}" presName="hierChild4" presStyleCnt="0"/>
      <dgm:spPr/>
    </dgm:pt>
    <dgm:pt modelId="{658443C5-DC7A-B347-BF5B-DEAB80B853B8}" type="pres">
      <dgm:prSet presAssocID="{93A5B77F-82AD-D946-B263-712CCF83ACBF}" presName="Name10" presStyleLbl="parChTrans1D2" presStyleIdx="7" presStyleCnt="9"/>
      <dgm:spPr/>
    </dgm:pt>
    <dgm:pt modelId="{20CFDE1A-AC07-C644-A749-796FC13DD75B}" type="pres">
      <dgm:prSet presAssocID="{AF1A75FC-8A4D-CE43-B5F2-051C038C1CFB}" presName="hierRoot2" presStyleCnt="0"/>
      <dgm:spPr/>
    </dgm:pt>
    <dgm:pt modelId="{45CD00D1-419F-9948-B218-B01C69AD6D06}" type="pres">
      <dgm:prSet presAssocID="{AF1A75FC-8A4D-CE43-B5F2-051C038C1CFB}" presName="composite2" presStyleCnt="0"/>
      <dgm:spPr/>
    </dgm:pt>
    <dgm:pt modelId="{B2BE1E64-A202-8041-A216-4D1D7E294B5A}" type="pres">
      <dgm:prSet presAssocID="{AF1A75FC-8A4D-CE43-B5F2-051C038C1CFB}" presName="background2" presStyleLbl="node2" presStyleIdx="7" presStyleCnt="9"/>
      <dgm:spPr>
        <a:xfrm>
          <a:off x="7383378" y="1759981"/>
          <a:ext cx="1110615" cy="558001"/>
        </a:xfrm>
        <a:prstGeom prst="roundRect">
          <a:avLst>
            <a:gd name="adj" fmla="val 10000"/>
          </a:avLst>
        </a:prstGeom>
        <a:solidFill>
          <a:srgbClr val="4D4D4C">
            <a:alpha val="20000"/>
          </a:srgbClr>
        </a:solidFill>
      </dgm:spPr>
    </dgm:pt>
    <dgm:pt modelId="{D775F6DF-15F8-2F45-AC5E-145140AE46B6}" type="pres">
      <dgm:prSet presAssocID="{AF1A75FC-8A4D-CE43-B5F2-051C038C1CFB}" presName="text2" presStyleLbl="fgAcc2" presStyleIdx="7" presStyleCnt="9" custScaleX="111909" custScaleY="186457" custLinFactNeighborX="813" custLinFactNeighborY="3946">
        <dgm:presLayoutVars>
          <dgm:chPref val="3"/>
        </dgm:presLayoutVars>
      </dgm:prSet>
      <dgm:spPr>
        <a:xfrm>
          <a:off x="7481016" y="1852737"/>
          <a:ext cx="1110615" cy="558001"/>
        </a:xfrm>
        <a:prstGeom prst="roundRect">
          <a:avLst>
            <a:gd name="adj" fmla="val 10000"/>
          </a:avLst>
        </a:prstGeom>
      </dgm:spPr>
    </dgm:pt>
    <dgm:pt modelId="{457EFB0D-20FD-FE4A-991E-540596D3217F}" type="pres">
      <dgm:prSet presAssocID="{AF1A75FC-8A4D-CE43-B5F2-051C038C1CFB}" presName="hierChild3" presStyleCnt="0"/>
      <dgm:spPr/>
    </dgm:pt>
    <dgm:pt modelId="{D600ECE9-3A7D-4CFE-A733-EEB86056FC8F}" type="pres">
      <dgm:prSet presAssocID="{960FBF4A-7572-4846-96CA-25DF4C67DE25}" presName="Name10" presStyleLbl="parChTrans1D2" presStyleIdx="8" presStyleCnt="9"/>
      <dgm:spPr/>
    </dgm:pt>
    <dgm:pt modelId="{75B4999A-C3A5-4079-9F5C-E427427C44AD}" type="pres">
      <dgm:prSet presAssocID="{7D51B77E-F28E-4DF1-A5E3-B5F762E8BA64}" presName="hierRoot2" presStyleCnt="0"/>
      <dgm:spPr/>
    </dgm:pt>
    <dgm:pt modelId="{67D441CD-4A60-42EE-8022-BFD53EA161B5}" type="pres">
      <dgm:prSet presAssocID="{7D51B77E-F28E-4DF1-A5E3-B5F762E8BA64}" presName="composite2" presStyleCnt="0"/>
      <dgm:spPr/>
    </dgm:pt>
    <dgm:pt modelId="{057590E4-14BA-46B2-8AD4-CE44CCCC295F}" type="pres">
      <dgm:prSet presAssocID="{7D51B77E-F28E-4DF1-A5E3-B5F762E8BA64}" presName="background2" presStyleLbl="node2" presStyleIdx="8" presStyleCnt="9"/>
      <dgm:spPr>
        <a:solidFill>
          <a:srgbClr val="4D4D4C">
            <a:alpha val="20000"/>
          </a:srgbClr>
        </a:solidFill>
      </dgm:spPr>
    </dgm:pt>
    <dgm:pt modelId="{39AA5F0B-073B-49FD-845D-B849CD4A8FE6}" type="pres">
      <dgm:prSet presAssocID="{7D51B77E-F28E-4DF1-A5E3-B5F762E8BA64}" presName="text2" presStyleLbl="fgAcc2" presStyleIdx="8" presStyleCnt="9" custScaleY="190961">
        <dgm:presLayoutVars>
          <dgm:chPref val="3"/>
        </dgm:presLayoutVars>
      </dgm:prSet>
      <dgm:spPr/>
    </dgm:pt>
    <dgm:pt modelId="{783047FA-DC3C-48B6-9183-717D7ACF0709}" type="pres">
      <dgm:prSet presAssocID="{7D51B77E-F28E-4DF1-A5E3-B5F762E8BA64}" presName="hierChild3" presStyleCnt="0"/>
      <dgm:spPr/>
    </dgm:pt>
  </dgm:ptLst>
  <dgm:cxnLst>
    <dgm:cxn modelId="{2D833423-63B6-FF40-9963-168A5FA25255}" srcId="{9B5FB042-3CA1-6347-83F3-264D69EAE120}" destId="{C43872E7-30B9-2D4F-B0D8-418F65ECD729}" srcOrd="0" destOrd="0" parTransId="{7D606E7C-B8D3-E44A-A61F-7DC89732FFD6}" sibTransId="{D8A8B2AE-081A-2947-B5C3-2CB79D729683}"/>
    <dgm:cxn modelId="{CBAF8425-367F-49E6-A5F2-C34659EBB480}" type="presOf" srcId="{960FBF4A-7572-4846-96CA-25DF4C67DE25}" destId="{D600ECE9-3A7D-4CFE-A733-EEB86056FC8F}" srcOrd="0" destOrd="0" presId="urn:microsoft.com/office/officeart/2005/8/layout/hierarchy1"/>
    <dgm:cxn modelId="{3D534128-BEE5-5B40-814F-4F7120E3BFD1}" type="presOf" srcId="{AF1A75FC-8A4D-CE43-B5F2-051C038C1CFB}" destId="{D775F6DF-15F8-2F45-AC5E-145140AE46B6}" srcOrd="0" destOrd="0" presId="urn:microsoft.com/office/officeart/2005/8/layout/hierarchy1"/>
    <dgm:cxn modelId="{E029D42C-2479-554B-B15D-375BA998AC86}" type="presOf" srcId="{A53D40D4-171C-0347-9422-4B4090F81F15}" destId="{467766DB-411E-234A-9274-211E64574B85}" srcOrd="0" destOrd="0" presId="urn:microsoft.com/office/officeart/2005/8/layout/hierarchy1"/>
    <dgm:cxn modelId="{61B02B30-003E-5C4F-AA6F-C65A11A9D64D}" srcId="{317F178E-7530-7341-8967-3AF78A80F22C}" destId="{47ADB031-E877-0F42-99B8-ADDFA2D41EC6}" srcOrd="2" destOrd="0" parTransId="{A53D40D4-171C-0347-9422-4B4090F81F15}" sibTransId="{8821C8EC-BF36-D84E-B15E-2C1C76239F85}"/>
    <dgm:cxn modelId="{17DB4C36-8BF7-1D48-BB96-2C5DFF2BD96B}" srcId="{A0D51C61-A45D-5A40-80F0-5E657D2DD01E}" destId="{317F178E-7530-7341-8967-3AF78A80F22C}" srcOrd="0" destOrd="0" parTransId="{299EAD52-FDA5-5841-9B12-04381E41CDA4}" sibTransId="{0B7D4B8A-9EEA-D046-96BE-112555B593BB}"/>
    <dgm:cxn modelId="{AC4E6A38-E243-BD4D-A7A5-733B185497DF}" type="presOf" srcId="{18BB9A45-C4D6-5742-A138-34EDD6D4DCC7}" destId="{BF9B9EA1-B512-874E-B89D-9FAFDFBE05D2}" srcOrd="0" destOrd="0" presId="urn:microsoft.com/office/officeart/2005/8/layout/hierarchy1"/>
    <dgm:cxn modelId="{19A40639-71B0-674F-A64E-4CA1394F1852}" srcId="{317F178E-7530-7341-8967-3AF78A80F22C}" destId="{FE8DD9FF-4D75-8546-8E6B-FD9C334EDF64}" srcOrd="4" destOrd="0" parTransId="{B2779AE1-7DC1-2D4F-81E5-54543FD7DF51}" sibTransId="{729E3987-4B0C-8D48-8EBD-567F24880371}"/>
    <dgm:cxn modelId="{8EF2535E-B25C-4359-A7DE-68B5CFA7D415}" srcId="{317F178E-7530-7341-8967-3AF78A80F22C}" destId="{7D51B77E-F28E-4DF1-A5E3-B5F762E8BA64}" srcOrd="8" destOrd="0" parTransId="{960FBF4A-7572-4846-96CA-25DF4C67DE25}" sibTransId="{D6BA7AD9-ABB6-4CDF-9E69-AC41593BE538}"/>
    <dgm:cxn modelId="{56606467-9D90-43D5-B246-160C10D8D3B7}" type="presOf" srcId="{3F08FAF3-E3BB-4B73-AD14-1C592DB1F045}" destId="{1BE7166D-5DB6-42F5-A62C-1ED01713B2B8}" srcOrd="0" destOrd="0" presId="urn:microsoft.com/office/officeart/2005/8/layout/hierarchy1"/>
    <dgm:cxn modelId="{B0F15D4E-B5BE-D74D-A871-62B7FC2363D4}" type="presOf" srcId="{9B5FB042-3CA1-6347-83F3-264D69EAE120}" destId="{9A0EC26D-18C9-C742-ADDC-A777AD3107C5}" srcOrd="0" destOrd="0" presId="urn:microsoft.com/office/officeart/2005/8/layout/hierarchy1"/>
    <dgm:cxn modelId="{73BCEF52-51AF-4D2D-BECF-F2720BC0B46F}" type="presOf" srcId="{7D51B77E-F28E-4DF1-A5E3-B5F762E8BA64}" destId="{39AA5F0B-073B-49FD-845D-B849CD4A8FE6}" srcOrd="0" destOrd="0" presId="urn:microsoft.com/office/officeart/2005/8/layout/hierarchy1"/>
    <dgm:cxn modelId="{BE596874-82CB-4CE4-9911-D3A0797809FF}" srcId="{62AEE745-54A1-9848-A7A1-FB113A80049D}" destId="{F88496BC-FFC0-4181-89A7-D4A83D328567}" srcOrd="0" destOrd="0" parTransId="{3A8CF81D-6142-49D1-8B72-970F9F9EAB7F}" sibTransId="{69C33667-31DA-4130-81A5-2E35E8E2C8BB}"/>
    <dgm:cxn modelId="{CB78897D-C711-4069-8102-E768C57966FE}" type="presOf" srcId="{F88496BC-FFC0-4181-89A7-D4A83D328567}" destId="{535101C6-5F61-44CA-8011-A463805E2638}" srcOrd="0" destOrd="0" presId="urn:microsoft.com/office/officeart/2005/8/layout/hierarchy1"/>
    <dgm:cxn modelId="{5D803782-7CD3-4872-8233-2BBE7E17A516}" type="presOf" srcId="{3A8CF81D-6142-49D1-8B72-970F9F9EAB7F}" destId="{E164A896-6C3E-46F2-A222-CC045C96B281}" srcOrd="0" destOrd="0" presId="urn:microsoft.com/office/officeart/2005/8/layout/hierarchy1"/>
    <dgm:cxn modelId="{AF6BD582-115B-614D-9E44-68B41C4E8045}" type="presOf" srcId="{C34CE829-718C-474D-A5B3-C100349B9487}" destId="{407252C4-45D2-1248-8F2C-5547AEB6AD6F}" srcOrd="0" destOrd="0" presId="urn:microsoft.com/office/officeart/2005/8/layout/hierarchy1"/>
    <dgm:cxn modelId="{94C63794-26C4-EF41-B3AC-673EEFD9C31E}" type="presOf" srcId="{83F278EE-9543-524B-91EA-C95556F10633}" destId="{8E0C353C-F9C6-1A44-8948-1B66B6E4ACEB}" srcOrd="0" destOrd="0" presId="urn:microsoft.com/office/officeart/2005/8/layout/hierarchy1"/>
    <dgm:cxn modelId="{65465FA0-E514-EC45-A687-FC364E408521}" type="presOf" srcId="{B2779AE1-7DC1-2D4F-81E5-54543FD7DF51}" destId="{4E07096A-B7BD-A747-9461-3AB277A92E3C}" srcOrd="0" destOrd="0" presId="urn:microsoft.com/office/officeart/2005/8/layout/hierarchy1"/>
    <dgm:cxn modelId="{9E9A6BA5-D42A-1647-BC53-9125F566FC9D}" type="presOf" srcId="{FE8DD9FF-4D75-8546-8E6B-FD9C334EDF64}" destId="{7396F049-2F67-0948-BA63-487418BCF020}" srcOrd="0" destOrd="0" presId="urn:microsoft.com/office/officeart/2005/8/layout/hierarchy1"/>
    <dgm:cxn modelId="{BAD852A8-E7E6-3D43-927A-F150106EA0FC}" type="presOf" srcId="{93A5B77F-82AD-D946-B263-712CCF83ACBF}" destId="{658443C5-DC7A-B347-BF5B-DEAB80B853B8}" srcOrd="0" destOrd="0" presId="urn:microsoft.com/office/officeart/2005/8/layout/hierarchy1"/>
    <dgm:cxn modelId="{A8669DAA-E0F3-5D4A-A70D-7418A056BAB1}" type="presOf" srcId="{47ADB031-E877-0F42-99B8-ADDFA2D41EC6}" destId="{83A842DF-1FC6-EA46-A065-2B306D9EEAB9}" srcOrd="0" destOrd="0" presId="urn:microsoft.com/office/officeart/2005/8/layout/hierarchy1"/>
    <dgm:cxn modelId="{E21825B2-CB0E-4CA1-B8C4-6ABE6E12A2C4}" type="presOf" srcId="{5F04A1A1-E5AF-462E-A4AC-DC8F283C57B7}" destId="{ECEE70D6-27AC-473A-AE7D-43F19E35AB41}" srcOrd="0" destOrd="0" presId="urn:microsoft.com/office/officeart/2005/8/layout/hierarchy1"/>
    <dgm:cxn modelId="{DD8B88B6-54A3-0746-98FC-088C3881228A}" srcId="{317F178E-7530-7341-8967-3AF78A80F22C}" destId="{29ABA98A-10B0-5348-A0B1-1DDCF2D1161A}" srcOrd="1" destOrd="0" parTransId="{3F5CFD9E-5F25-D349-9B8C-B7A632AA3BD3}" sibTransId="{EEFFFE52-315B-7E4A-B81D-B2518B2E92DB}"/>
    <dgm:cxn modelId="{EDA589BE-F472-0549-BB0F-A570663928A1}" srcId="{317F178E-7530-7341-8967-3AF78A80F22C}" destId="{A9D005BE-4194-7540-9A31-B38C6735AFE2}" srcOrd="5" destOrd="0" parTransId="{18BB9A45-C4D6-5742-A138-34EDD6D4DCC7}" sibTransId="{E5D22DF3-38BA-AD4A-8FD4-233A1218525E}"/>
    <dgm:cxn modelId="{2A0814C2-97BD-0645-9718-66BEC9CADD26}" type="presOf" srcId="{A0D51C61-A45D-5A40-80F0-5E657D2DD01E}" destId="{21635D14-5A32-E74C-AA3F-3A14C283FE72}" srcOrd="0" destOrd="0" presId="urn:microsoft.com/office/officeart/2005/8/layout/hierarchy1"/>
    <dgm:cxn modelId="{EB1BFEC2-EF45-6545-8CD8-0601C4F4A9D5}" srcId="{317F178E-7530-7341-8967-3AF78A80F22C}" destId="{AF1A75FC-8A4D-CE43-B5F2-051C038C1CFB}" srcOrd="7" destOrd="0" parTransId="{93A5B77F-82AD-D946-B263-712CCF83ACBF}" sibTransId="{B74A312D-08C6-6440-8ADB-AA366E068F1D}"/>
    <dgm:cxn modelId="{67639BCD-7EE0-404A-8099-C13351F4B08F}" srcId="{317F178E-7530-7341-8967-3AF78A80F22C}" destId="{5F04A1A1-E5AF-462E-A4AC-DC8F283C57B7}" srcOrd="3" destOrd="0" parTransId="{3F08FAF3-E3BB-4B73-AD14-1C592DB1F045}" sibTransId="{678085C8-65F5-45B0-A802-35FFE75AA53E}"/>
    <dgm:cxn modelId="{47664ED2-3C34-D142-A82A-6C71C71A86C4}" type="presOf" srcId="{C43872E7-30B9-2D4F-B0D8-418F65ECD729}" destId="{95A137CD-46C4-834B-8C1F-DF20F9D925ED}" srcOrd="0" destOrd="0" presId="urn:microsoft.com/office/officeart/2005/8/layout/hierarchy1"/>
    <dgm:cxn modelId="{19D98ED4-B3C5-EE49-898F-26C010F2FCB2}" srcId="{317F178E-7530-7341-8967-3AF78A80F22C}" destId="{62AEE745-54A1-9848-A7A1-FB113A80049D}" srcOrd="0" destOrd="0" parTransId="{83F278EE-9543-524B-91EA-C95556F10633}" sibTransId="{353835E8-D060-0449-9CD9-9A6E1508602C}"/>
    <dgm:cxn modelId="{86E47DD5-0480-B948-9F51-D3BFF11B3A7A}" type="presOf" srcId="{29ABA98A-10B0-5348-A0B1-1DDCF2D1161A}" destId="{F3C298A7-353E-8A45-B111-D9FAEB02D5D5}" srcOrd="0" destOrd="0" presId="urn:microsoft.com/office/officeart/2005/8/layout/hierarchy1"/>
    <dgm:cxn modelId="{F42207E3-57ED-7648-BE8D-635A11CC8102}" type="presOf" srcId="{3F5CFD9E-5F25-D349-9B8C-B7A632AA3BD3}" destId="{E4503CA4-6726-A64B-834B-75C7FABE1F2F}" srcOrd="0" destOrd="0" presId="urn:microsoft.com/office/officeart/2005/8/layout/hierarchy1"/>
    <dgm:cxn modelId="{5BD385EF-1019-9F4D-9A15-98A0479CCE52}" type="presOf" srcId="{317F178E-7530-7341-8967-3AF78A80F22C}" destId="{B604EC54-8BAA-A544-BE39-FB3BEB1CD822}" srcOrd="0" destOrd="0" presId="urn:microsoft.com/office/officeart/2005/8/layout/hierarchy1"/>
    <dgm:cxn modelId="{B5B1D9F0-3981-344B-9276-C899A078DD54}" srcId="{317F178E-7530-7341-8967-3AF78A80F22C}" destId="{9B5FB042-3CA1-6347-83F3-264D69EAE120}" srcOrd="6" destOrd="0" parTransId="{C34CE829-718C-474D-A5B3-C100349B9487}" sibTransId="{D61E75AE-83F3-144D-A2F6-2C1EA2DF55F4}"/>
    <dgm:cxn modelId="{D45E2FF5-C4D5-E54E-A161-C1BFE4F3E66D}" type="presOf" srcId="{7D606E7C-B8D3-E44A-A61F-7DC89732FFD6}" destId="{C9F1090A-D439-5246-B8E5-15388313278A}" srcOrd="0" destOrd="0" presId="urn:microsoft.com/office/officeart/2005/8/layout/hierarchy1"/>
    <dgm:cxn modelId="{F7D94BFB-F4EF-1342-BA24-3B99870B6A08}" type="presOf" srcId="{62AEE745-54A1-9848-A7A1-FB113A80049D}" destId="{C39C6ABA-9ABE-FF4D-A912-1407239FAE0A}" srcOrd="0" destOrd="0" presId="urn:microsoft.com/office/officeart/2005/8/layout/hierarchy1"/>
    <dgm:cxn modelId="{67FBF9FF-5790-8B46-8A9F-EC7EE043D438}" type="presOf" srcId="{A9D005BE-4194-7540-9A31-B38C6735AFE2}" destId="{1A2C34EE-1FC4-9448-9FF7-1EBC42359700}" srcOrd="0" destOrd="0" presId="urn:microsoft.com/office/officeart/2005/8/layout/hierarchy1"/>
    <dgm:cxn modelId="{9F83B829-3BD9-9C40-AFF6-0DF4D1B5C349}" type="presParOf" srcId="{21635D14-5A32-E74C-AA3F-3A14C283FE72}" destId="{D088E990-1021-5B42-B7CB-EE23F207C428}" srcOrd="0" destOrd="0" presId="urn:microsoft.com/office/officeart/2005/8/layout/hierarchy1"/>
    <dgm:cxn modelId="{10AB415F-BE35-0F45-8681-FCAC2F652C2F}" type="presParOf" srcId="{D088E990-1021-5B42-B7CB-EE23F207C428}" destId="{18568A4A-86D5-A643-9D37-B6A5622A76C3}" srcOrd="0" destOrd="0" presId="urn:microsoft.com/office/officeart/2005/8/layout/hierarchy1"/>
    <dgm:cxn modelId="{CF5852B6-4E05-5C40-ABCB-5DF01D7C564B}" type="presParOf" srcId="{18568A4A-86D5-A643-9D37-B6A5622A76C3}" destId="{4D0A9337-3726-0F4E-9FFB-EDC06E43C2C9}" srcOrd="0" destOrd="0" presId="urn:microsoft.com/office/officeart/2005/8/layout/hierarchy1"/>
    <dgm:cxn modelId="{DF1EB88B-EDF5-F045-A5AD-429FF38D2F08}" type="presParOf" srcId="{18568A4A-86D5-A643-9D37-B6A5622A76C3}" destId="{B604EC54-8BAA-A544-BE39-FB3BEB1CD822}" srcOrd="1" destOrd="0" presId="urn:microsoft.com/office/officeart/2005/8/layout/hierarchy1"/>
    <dgm:cxn modelId="{573A8B0B-EBD1-F54D-8196-E9D43570F390}" type="presParOf" srcId="{D088E990-1021-5B42-B7CB-EE23F207C428}" destId="{8176F45F-FAED-C34C-B0EB-73E9A026CEAA}" srcOrd="1" destOrd="0" presId="urn:microsoft.com/office/officeart/2005/8/layout/hierarchy1"/>
    <dgm:cxn modelId="{C5479994-2066-C64D-8029-05F611065C2B}" type="presParOf" srcId="{8176F45F-FAED-C34C-B0EB-73E9A026CEAA}" destId="{8E0C353C-F9C6-1A44-8948-1B66B6E4ACEB}" srcOrd="0" destOrd="0" presId="urn:microsoft.com/office/officeart/2005/8/layout/hierarchy1"/>
    <dgm:cxn modelId="{134F59DF-19B2-3A40-B963-B2D14D1508A6}" type="presParOf" srcId="{8176F45F-FAED-C34C-B0EB-73E9A026CEAA}" destId="{7F1D8CDE-4D4C-354A-AE87-715766E08FCE}" srcOrd="1" destOrd="0" presId="urn:microsoft.com/office/officeart/2005/8/layout/hierarchy1"/>
    <dgm:cxn modelId="{11F01F76-5A54-974A-9E93-16864AA2F020}" type="presParOf" srcId="{7F1D8CDE-4D4C-354A-AE87-715766E08FCE}" destId="{145A75E6-1A28-5E45-9E83-36F9470FBC72}" srcOrd="0" destOrd="0" presId="urn:microsoft.com/office/officeart/2005/8/layout/hierarchy1"/>
    <dgm:cxn modelId="{36CA09CC-EA34-EE49-AF9E-6BD12307F0F9}" type="presParOf" srcId="{145A75E6-1A28-5E45-9E83-36F9470FBC72}" destId="{8F8F612C-937A-E540-95E5-04B51DC02732}" srcOrd="0" destOrd="0" presId="urn:microsoft.com/office/officeart/2005/8/layout/hierarchy1"/>
    <dgm:cxn modelId="{C00F3C33-DE5A-BB43-B3B4-31A49E1EDDCF}" type="presParOf" srcId="{145A75E6-1A28-5E45-9E83-36F9470FBC72}" destId="{C39C6ABA-9ABE-FF4D-A912-1407239FAE0A}" srcOrd="1" destOrd="0" presId="urn:microsoft.com/office/officeart/2005/8/layout/hierarchy1"/>
    <dgm:cxn modelId="{6911BBE4-C87A-2147-8D5D-A2BA71794082}" type="presParOf" srcId="{7F1D8CDE-4D4C-354A-AE87-715766E08FCE}" destId="{1D5E0662-E3FF-3A4D-9CD5-C33828C4A2A7}" srcOrd="1" destOrd="0" presId="urn:microsoft.com/office/officeart/2005/8/layout/hierarchy1"/>
    <dgm:cxn modelId="{AD7F6F48-5C20-4752-B881-1B34111AB2CD}" type="presParOf" srcId="{1D5E0662-E3FF-3A4D-9CD5-C33828C4A2A7}" destId="{E164A896-6C3E-46F2-A222-CC045C96B281}" srcOrd="0" destOrd="0" presId="urn:microsoft.com/office/officeart/2005/8/layout/hierarchy1"/>
    <dgm:cxn modelId="{B9E22A7F-8B15-4C9D-83BE-C2500B56FAF7}" type="presParOf" srcId="{1D5E0662-E3FF-3A4D-9CD5-C33828C4A2A7}" destId="{DF2CE9FF-4A0C-475E-A474-1DE029D7952B}" srcOrd="1" destOrd="0" presId="urn:microsoft.com/office/officeart/2005/8/layout/hierarchy1"/>
    <dgm:cxn modelId="{F52EC2A5-9D41-4428-A2AF-0E6298DA6D4E}" type="presParOf" srcId="{DF2CE9FF-4A0C-475E-A474-1DE029D7952B}" destId="{6E3624D9-C45A-404D-8370-785182265B0A}" srcOrd="0" destOrd="0" presId="urn:microsoft.com/office/officeart/2005/8/layout/hierarchy1"/>
    <dgm:cxn modelId="{0C1C84D6-1DC8-4BAD-90A6-682F65972F39}" type="presParOf" srcId="{6E3624D9-C45A-404D-8370-785182265B0A}" destId="{4E275AF1-F736-4DF1-97EE-CEB633FC05AE}" srcOrd="0" destOrd="0" presId="urn:microsoft.com/office/officeart/2005/8/layout/hierarchy1"/>
    <dgm:cxn modelId="{54AB2248-296F-4EAD-982C-BF95DB71513C}" type="presParOf" srcId="{6E3624D9-C45A-404D-8370-785182265B0A}" destId="{535101C6-5F61-44CA-8011-A463805E2638}" srcOrd="1" destOrd="0" presId="urn:microsoft.com/office/officeart/2005/8/layout/hierarchy1"/>
    <dgm:cxn modelId="{6E7A83DD-1C89-46CA-9416-100B8B6445B4}" type="presParOf" srcId="{DF2CE9FF-4A0C-475E-A474-1DE029D7952B}" destId="{087B9601-3DA5-4427-BDED-CF13081752D5}" srcOrd="1" destOrd="0" presId="urn:microsoft.com/office/officeart/2005/8/layout/hierarchy1"/>
    <dgm:cxn modelId="{AD86EBD3-66DE-5E4F-B3AB-B1E58326950C}" type="presParOf" srcId="{8176F45F-FAED-C34C-B0EB-73E9A026CEAA}" destId="{E4503CA4-6726-A64B-834B-75C7FABE1F2F}" srcOrd="2" destOrd="0" presId="urn:microsoft.com/office/officeart/2005/8/layout/hierarchy1"/>
    <dgm:cxn modelId="{12C09283-7277-1742-8B71-23B945EE0225}" type="presParOf" srcId="{8176F45F-FAED-C34C-B0EB-73E9A026CEAA}" destId="{04E907A1-38CD-5942-9D56-55907A118050}" srcOrd="3" destOrd="0" presId="urn:microsoft.com/office/officeart/2005/8/layout/hierarchy1"/>
    <dgm:cxn modelId="{928EA974-2EDB-5F4A-BACB-F291606E032E}" type="presParOf" srcId="{04E907A1-38CD-5942-9D56-55907A118050}" destId="{D8363AA0-D097-0044-8A91-3697BE01D55D}" srcOrd="0" destOrd="0" presId="urn:microsoft.com/office/officeart/2005/8/layout/hierarchy1"/>
    <dgm:cxn modelId="{826A8A7C-035A-7443-B0D0-450D00AF9C7E}" type="presParOf" srcId="{D8363AA0-D097-0044-8A91-3697BE01D55D}" destId="{3B9B56C7-59EB-E14A-A3B5-E20CCF6061BD}" srcOrd="0" destOrd="0" presId="urn:microsoft.com/office/officeart/2005/8/layout/hierarchy1"/>
    <dgm:cxn modelId="{58248BEB-AEE0-3C4A-BD5D-2BFDB0DD717F}" type="presParOf" srcId="{D8363AA0-D097-0044-8A91-3697BE01D55D}" destId="{F3C298A7-353E-8A45-B111-D9FAEB02D5D5}" srcOrd="1" destOrd="0" presId="urn:microsoft.com/office/officeart/2005/8/layout/hierarchy1"/>
    <dgm:cxn modelId="{70A01F32-A6E6-264D-971C-5A104C087E8A}" type="presParOf" srcId="{04E907A1-38CD-5942-9D56-55907A118050}" destId="{2C46CB33-FA51-7A40-88FF-4910C4FC938B}" srcOrd="1" destOrd="0" presId="urn:microsoft.com/office/officeart/2005/8/layout/hierarchy1"/>
    <dgm:cxn modelId="{853D15CC-7D5A-0742-B470-AB580F1C3BCE}" type="presParOf" srcId="{8176F45F-FAED-C34C-B0EB-73E9A026CEAA}" destId="{467766DB-411E-234A-9274-211E64574B85}" srcOrd="4" destOrd="0" presId="urn:microsoft.com/office/officeart/2005/8/layout/hierarchy1"/>
    <dgm:cxn modelId="{2201A46C-FF10-8544-A220-B965511069EE}" type="presParOf" srcId="{8176F45F-FAED-C34C-B0EB-73E9A026CEAA}" destId="{EA8AE891-BAD4-9C47-9D4E-3DD157D8A64C}" srcOrd="5" destOrd="0" presId="urn:microsoft.com/office/officeart/2005/8/layout/hierarchy1"/>
    <dgm:cxn modelId="{CDC1D014-CB2D-A044-A6D0-72B862AAEFAF}" type="presParOf" srcId="{EA8AE891-BAD4-9C47-9D4E-3DD157D8A64C}" destId="{227F8B9B-F3B5-6F44-A5DA-C1C7D1E10CE8}" srcOrd="0" destOrd="0" presId="urn:microsoft.com/office/officeart/2005/8/layout/hierarchy1"/>
    <dgm:cxn modelId="{E6A31538-55EC-8B4B-9D04-FB682C397462}" type="presParOf" srcId="{227F8B9B-F3B5-6F44-A5DA-C1C7D1E10CE8}" destId="{87C6C649-375A-704A-B124-8E9AEFD33837}" srcOrd="0" destOrd="0" presId="urn:microsoft.com/office/officeart/2005/8/layout/hierarchy1"/>
    <dgm:cxn modelId="{D3522DC3-091C-8648-8EB6-9C418D0F9CE0}" type="presParOf" srcId="{227F8B9B-F3B5-6F44-A5DA-C1C7D1E10CE8}" destId="{83A842DF-1FC6-EA46-A065-2B306D9EEAB9}" srcOrd="1" destOrd="0" presId="urn:microsoft.com/office/officeart/2005/8/layout/hierarchy1"/>
    <dgm:cxn modelId="{D0AF299C-60E8-3942-895D-19EE855FF8D4}" type="presParOf" srcId="{EA8AE891-BAD4-9C47-9D4E-3DD157D8A64C}" destId="{F28ED80B-5177-6448-9DA2-3F9E5BDB0D72}" srcOrd="1" destOrd="0" presId="urn:microsoft.com/office/officeart/2005/8/layout/hierarchy1"/>
    <dgm:cxn modelId="{1620210B-28D6-4495-93C2-FE07E255E15D}" type="presParOf" srcId="{8176F45F-FAED-C34C-B0EB-73E9A026CEAA}" destId="{1BE7166D-5DB6-42F5-A62C-1ED01713B2B8}" srcOrd="6" destOrd="0" presId="urn:microsoft.com/office/officeart/2005/8/layout/hierarchy1"/>
    <dgm:cxn modelId="{0727ABB5-D7DB-49E8-9C65-770175674304}" type="presParOf" srcId="{8176F45F-FAED-C34C-B0EB-73E9A026CEAA}" destId="{23CD38C7-83BF-441B-A804-F61D604F192C}" srcOrd="7" destOrd="0" presId="urn:microsoft.com/office/officeart/2005/8/layout/hierarchy1"/>
    <dgm:cxn modelId="{3B8F9F52-5578-431C-ABFB-0CF9A1AD9A96}" type="presParOf" srcId="{23CD38C7-83BF-441B-A804-F61D604F192C}" destId="{DE98CDBF-0011-4406-97FF-C172647DB856}" srcOrd="0" destOrd="0" presId="urn:microsoft.com/office/officeart/2005/8/layout/hierarchy1"/>
    <dgm:cxn modelId="{8ECAE19A-1F47-40B5-9E9A-24CC2F2B34EC}" type="presParOf" srcId="{DE98CDBF-0011-4406-97FF-C172647DB856}" destId="{C427E1B4-0B7B-4AD9-A537-8FBBB1B54317}" srcOrd="0" destOrd="0" presId="urn:microsoft.com/office/officeart/2005/8/layout/hierarchy1"/>
    <dgm:cxn modelId="{30EDA310-D5E5-430B-94B2-77FAC57F6F22}" type="presParOf" srcId="{DE98CDBF-0011-4406-97FF-C172647DB856}" destId="{ECEE70D6-27AC-473A-AE7D-43F19E35AB41}" srcOrd="1" destOrd="0" presId="urn:microsoft.com/office/officeart/2005/8/layout/hierarchy1"/>
    <dgm:cxn modelId="{B037E69F-60E2-4235-889C-341125CDC89A}" type="presParOf" srcId="{23CD38C7-83BF-441B-A804-F61D604F192C}" destId="{65BE778F-990F-4773-AE6B-1C76E364EAD0}" srcOrd="1" destOrd="0" presId="urn:microsoft.com/office/officeart/2005/8/layout/hierarchy1"/>
    <dgm:cxn modelId="{185C3A0A-9DC9-5347-BEB9-329EAB262F28}" type="presParOf" srcId="{8176F45F-FAED-C34C-B0EB-73E9A026CEAA}" destId="{4E07096A-B7BD-A747-9461-3AB277A92E3C}" srcOrd="8" destOrd="0" presId="urn:microsoft.com/office/officeart/2005/8/layout/hierarchy1"/>
    <dgm:cxn modelId="{9D856993-BA92-BC41-91CA-7BACAD6C8D04}" type="presParOf" srcId="{8176F45F-FAED-C34C-B0EB-73E9A026CEAA}" destId="{68300BEF-10DF-9E4B-BE64-585D8FBBD848}" srcOrd="9" destOrd="0" presId="urn:microsoft.com/office/officeart/2005/8/layout/hierarchy1"/>
    <dgm:cxn modelId="{E8C79788-FBC7-864D-B705-F725FB3EF952}" type="presParOf" srcId="{68300BEF-10DF-9E4B-BE64-585D8FBBD848}" destId="{70A50BA9-FFB4-7342-B3FE-CDEB93953328}" srcOrd="0" destOrd="0" presId="urn:microsoft.com/office/officeart/2005/8/layout/hierarchy1"/>
    <dgm:cxn modelId="{5B845A67-9681-F342-AE55-F60E8E6DEF38}" type="presParOf" srcId="{70A50BA9-FFB4-7342-B3FE-CDEB93953328}" destId="{DC8268CE-9FB7-8C4C-88A0-45578CA4771B}" srcOrd="0" destOrd="0" presId="urn:microsoft.com/office/officeart/2005/8/layout/hierarchy1"/>
    <dgm:cxn modelId="{F3C50D08-4E14-3141-A0EB-5591E91A85F6}" type="presParOf" srcId="{70A50BA9-FFB4-7342-B3FE-CDEB93953328}" destId="{7396F049-2F67-0948-BA63-487418BCF020}" srcOrd="1" destOrd="0" presId="urn:microsoft.com/office/officeart/2005/8/layout/hierarchy1"/>
    <dgm:cxn modelId="{B04556F7-F025-8A45-B6B5-7941DB7022D3}" type="presParOf" srcId="{68300BEF-10DF-9E4B-BE64-585D8FBBD848}" destId="{8C483FDA-DA34-4144-9F8D-4715C170AAF5}" srcOrd="1" destOrd="0" presId="urn:microsoft.com/office/officeart/2005/8/layout/hierarchy1"/>
    <dgm:cxn modelId="{F023E6A2-8C2D-4D49-B45A-AF1149047FE8}" type="presParOf" srcId="{8176F45F-FAED-C34C-B0EB-73E9A026CEAA}" destId="{BF9B9EA1-B512-874E-B89D-9FAFDFBE05D2}" srcOrd="10" destOrd="0" presId="urn:microsoft.com/office/officeart/2005/8/layout/hierarchy1"/>
    <dgm:cxn modelId="{1DC5836C-7C10-F44C-9F0F-8DD758372BB0}" type="presParOf" srcId="{8176F45F-FAED-C34C-B0EB-73E9A026CEAA}" destId="{93AD58CB-92CF-0D40-A72C-0E16C230D80E}" srcOrd="11" destOrd="0" presId="urn:microsoft.com/office/officeart/2005/8/layout/hierarchy1"/>
    <dgm:cxn modelId="{E6833554-24A8-0742-B973-10879D318229}" type="presParOf" srcId="{93AD58CB-92CF-0D40-A72C-0E16C230D80E}" destId="{E381C050-E4A5-8247-9036-F1F7D593755C}" srcOrd="0" destOrd="0" presId="urn:microsoft.com/office/officeart/2005/8/layout/hierarchy1"/>
    <dgm:cxn modelId="{C38BE600-413E-DE40-97E4-75614150B145}" type="presParOf" srcId="{E381C050-E4A5-8247-9036-F1F7D593755C}" destId="{2EC023DD-B7A1-0249-82A2-B9B2C5FB669E}" srcOrd="0" destOrd="0" presId="urn:microsoft.com/office/officeart/2005/8/layout/hierarchy1"/>
    <dgm:cxn modelId="{ED2C35BB-DF72-5940-BE84-BF7706BDBAF9}" type="presParOf" srcId="{E381C050-E4A5-8247-9036-F1F7D593755C}" destId="{1A2C34EE-1FC4-9448-9FF7-1EBC42359700}" srcOrd="1" destOrd="0" presId="urn:microsoft.com/office/officeart/2005/8/layout/hierarchy1"/>
    <dgm:cxn modelId="{5FC9EA32-09BF-1A47-9828-FF5866A612FF}" type="presParOf" srcId="{93AD58CB-92CF-0D40-A72C-0E16C230D80E}" destId="{A6EB5202-EB12-AD47-A40E-B9D53925E10C}" srcOrd="1" destOrd="0" presId="urn:microsoft.com/office/officeart/2005/8/layout/hierarchy1"/>
    <dgm:cxn modelId="{BB405C8B-154E-8F46-9B3D-65647465BDF5}" type="presParOf" srcId="{8176F45F-FAED-C34C-B0EB-73E9A026CEAA}" destId="{407252C4-45D2-1248-8F2C-5547AEB6AD6F}" srcOrd="12" destOrd="0" presId="urn:microsoft.com/office/officeart/2005/8/layout/hierarchy1"/>
    <dgm:cxn modelId="{244F8A30-DC31-1D4D-8DAF-CEF824B3956B}" type="presParOf" srcId="{8176F45F-FAED-C34C-B0EB-73E9A026CEAA}" destId="{DBC1B726-BA1A-8244-A34B-C7524E4B6E59}" srcOrd="13" destOrd="0" presId="urn:microsoft.com/office/officeart/2005/8/layout/hierarchy1"/>
    <dgm:cxn modelId="{C3FF5614-8946-9847-9BD6-C4CDB4E0A942}" type="presParOf" srcId="{DBC1B726-BA1A-8244-A34B-C7524E4B6E59}" destId="{1F962F29-3D68-E24E-80EB-37E0580E8DF4}" srcOrd="0" destOrd="0" presId="urn:microsoft.com/office/officeart/2005/8/layout/hierarchy1"/>
    <dgm:cxn modelId="{C58214CF-F7F6-6448-B86B-99BB8ED31CE8}" type="presParOf" srcId="{1F962F29-3D68-E24E-80EB-37E0580E8DF4}" destId="{7E10437C-4FD1-1F4A-858B-FFA77E518B37}" srcOrd="0" destOrd="0" presId="urn:microsoft.com/office/officeart/2005/8/layout/hierarchy1"/>
    <dgm:cxn modelId="{1BC44A4E-925D-F443-9A4B-9130508E8E02}" type="presParOf" srcId="{1F962F29-3D68-E24E-80EB-37E0580E8DF4}" destId="{9A0EC26D-18C9-C742-ADDC-A777AD3107C5}" srcOrd="1" destOrd="0" presId="urn:microsoft.com/office/officeart/2005/8/layout/hierarchy1"/>
    <dgm:cxn modelId="{EE4D5544-0EC7-FB4A-B846-C0298D0CCBB2}" type="presParOf" srcId="{DBC1B726-BA1A-8244-A34B-C7524E4B6E59}" destId="{178070EC-5474-2F4F-861C-2DD7AC57B972}" srcOrd="1" destOrd="0" presId="urn:microsoft.com/office/officeart/2005/8/layout/hierarchy1"/>
    <dgm:cxn modelId="{2B9947C8-B3FC-B24A-90BC-C1826961F41B}" type="presParOf" srcId="{178070EC-5474-2F4F-861C-2DD7AC57B972}" destId="{C9F1090A-D439-5246-B8E5-15388313278A}" srcOrd="0" destOrd="0" presId="urn:microsoft.com/office/officeart/2005/8/layout/hierarchy1"/>
    <dgm:cxn modelId="{46D6FA9F-290E-1E46-8392-E53D1B439A24}" type="presParOf" srcId="{178070EC-5474-2F4F-861C-2DD7AC57B972}" destId="{D2388097-8C20-0F44-B33F-5CE65542EEF3}" srcOrd="1" destOrd="0" presId="urn:microsoft.com/office/officeart/2005/8/layout/hierarchy1"/>
    <dgm:cxn modelId="{68612BA8-F799-AE48-9689-E04B53B2FE4F}" type="presParOf" srcId="{D2388097-8C20-0F44-B33F-5CE65542EEF3}" destId="{3EF06BEA-3583-E34C-8B83-CE1DB9EFC7FA}" srcOrd="0" destOrd="0" presId="urn:microsoft.com/office/officeart/2005/8/layout/hierarchy1"/>
    <dgm:cxn modelId="{81F8B54E-D89D-7B44-9F7F-BC78F76DF938}" type="presParOf" srcId="{3EF06BEA-3583-E34C-8B83-CE1DB9EFC7FA}" destId="{4D1A1903-A708-5540-94D9-3747FCA37BA3}" srcOrd="0" destOrd="0" presId="urn:microsoft.com/office/officeart/2005/8/layout/hierarchy1"/>
    <dgm:cxn modelId="{30337F97-2543-D547-84F6-DD466BED1817}" type="presParOf" srcId="{3EF06BEA-3583-E34C-8B83-CE1DB9EFC7FA}" destId="{95A137CD-46C4-834B-8C1F-DF20F9D925ED}" srcOrd="1" destOrd="0" presId="urn:microsoft.com/office/officeart/2005/8/layout/hierarchy1"/>
    <dgm:cxn modelId="{1609B021-1002-644A-A120-22EE990976BD}" type="presParOf" srcId="{D2388097-8C20-0F44-B33F-5CE65542EEF3}" destId="{D67B7C2C-4617-FD45-92F0-7E7F0AF3A481}" srcOrd="1" destOrd="0" presId="urn:microsoft.com/office/officeart/2005/8/layout/hierarchy1"/>
    <dgm:cxn modelId="{169B99F4-9EF1-E648-A7EB-AF5FB68721D9}" type="presParOf" srcId="{8176F45F-FAED-C34C-B0EB-73E9A026CEAA}" destId="{658443C5-DC7A-B347-BF5B-DEAB80B853B8}" srcOrd="14" destOrd="0" presId="urn:microsoft.com/office/officeart/2005/8/layout/hierarchy1"/>
    <dgm:cxn modelId="{FAF46DC2-5CA4-054C-B6A7-9E31A6CABB7C}" type="presParOf" srcId="{8176F45F-FAED-C34C-B0EB-73E9A026CEAA}" destId="{20CFDE1A-AC07-C644-A749-796FC13DD75B}" srcOrd="15" destOrd="0" presId="urn:microsoft.com/office/officeart/2005/8/layout/hierarchy1"/>
    <dgm:cxn modelId="{E8A93389-072C-4246-9AFD-1B377D6AEFA9}" type="presParOf" srcId="{20CFDE1A-AC07-C644-A749-796FC13DD75B}" destId="{45CD00D1-419F-9948-B218-B01C69AD6D06}" srcOrd="0" destOrd="0" presId="urn:microsoft.com/office/officeart/2005/8/layout/hierarchy1"/>
    <dgm:cxn modelId="{DCC36A9E-02E2-A345-B893-D4CF35421DA3}" type="presParOf" srcId="{45CD00D1-419F-9948-B218-B01C69AD6D06}" destId="{B2BE1E64-A202-8041-A216-4D1D7E294B5A}" srcOrd="0" destOrd="0" presId="urn:microsoft.com/office/officeart/2005/8/layout/hierarchy1"/>
    <dgm:cxn modelId="{797E2D89-F797-F14B-B35F-BE47D6C0FB30}" type="presParOf" srcId="{45CD00D1-419F-9948-B218-B01C69AD6D06}" destId="{D775F6DF-15F8-2F45-AC5E-145140AE46B6}" srcOrd="1" destOrd="0" presId="urn:microsoft.com/office/officeart/2005/8/layout/hierarchy1"/>
    <dgm:cxn modelId="{009C95A2-653C-684A-A7E8-067CA8F175D1}" type="presParOf" srcId="{20CFDE1A-AC07-C644-A749-796FC13DD75B}" destId="{457EFB0D-20FD-FE4A-991E-540596D3217F}" srcOrd="1" destOrd="0" presId="urn:microsoft.com/office/officeart/2005/8/layout/hierarchy1"/>
    <dgm:cxn modelId="{69F13DCF-73C5-4590-B3DD-AEE2EEF165E9}" type="presParOf" srcId="{8176F45F-FAED-C34C-B0EB-73E9A026CEAA}" destId="{D600ECE9-3A7D-4CFE-A733-EEB86056FC8F}" srcOrd="16" destOrd="0" presId="urn:microsoft.com/office/officeart/2005/8/layout/hierarchy1"/>
    <dgm:cxn modelId="{5C6EE090-1283-45E7-B0A5-FCE2128DCFAB}" type="presParOf" srcId="{8176F45F-FAED-C34C-B0EB-73E9A026CEAA}" destId="{75B4999A-C3A5-4079-9F5C-E427427C44AD}" srcOrd="17" destOrd="0" presId="urn:microsoft.com/office/officeart/2005/8/layout/hierarchy1"/>
    <dgm:cxn modelId="{5A495FD5-A162-406F-87C3-A1A38A94B00A}" type="presParOf" srcId="{75B4999A-C3A5-4079-9F5C-E427427C44AD}" destId="{67D441CD-4A60-42EE-8022-BFD53EA161B5}" srcOrd="0" destOrd="0" presId="urn:microsoft.com/office/officeart/2005/8/layout/hierarchy1"/>
    <dgm:cxn modelId="{82417FD6-B853-4796-8B29-4494DEB9C7A4}" type="presParOf" srcId="{67D441CD-4A60-42EE-8022-BFD53EA161B5}" destId="{057590E4-14BA-46B2-8AD4-CE44CCCC295F}" srcOrd="0" destOrd="0" presId="urn:microsoft.com/office/officeart/2005/8/layout/hierarchy1"/>
    <dgm:cxn modelId="{4BF091C6-0246-4E4F-9128-59A417982AA0}" type="presParOf" srcId="{67D441CD-4A60-42EE-8022-BFD53EA161B5}" destId="{39AA5F0B-073B-49FD-845D-B849CD4A8FE6}" srcOrd="1" destOrd="0" presId="urn:microsoft.com/office/officeart/2005/8/layout/hierarchy1"/>
    <dgm:cxn modelId="{8355DBA0-BEDD-4CF6-9FD6-5A8964E7D45B}" type="presParOf" srcId="{75B4999A-C3A5-4079-9F5C-E427427C44AD}" destId="{783047FA-DC3C-48B6-9183-717D7ACF070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F7CD4-7B78-3043-9159-D04DDD812AB5}" type="doc">
      <dgm:prSet loTypeId="urn:microsoft.com/office/officeart/2005/8/layout/hierarchy6" loCatId="" qsTypeId="urn:microsoft.com/office/officeart/2005/8/quickstyle/simple1" qsCatId="simple" csTypeId="urn:microsoft.com/office/officeart/2005/8/colors/accent1_2" csCatId="accent1" phldr="1"/>
      <dgm:spPr/>
      <dgm:t>
        <a:bodyPr/>
        <a:lstStyle/>
        <a:p>
          <a:endParaRPr lang="sv-SE"/>
        </a:p>
      </dgm:t>
    </dgm:pt>
    <dgm:pt modelId="{FBE58628-F35F-3A48-824D-62FA3CA5CE11}">
      <dgm:prSet phldrT="[Text]"/>
      <dgm:spPr>
        <a:solidFill>
          <a:srgbClr val="C00000"/>
        </a:solidFill>
        <a:ln>
          <a:noFill/>
        </a:ln>
      </dgm:spPr>
      <dgm:t>
        <a:bodyPr/>
        <a:lstStyle/>
        <a:p>
          <a:r>
            <a:rPr lang="sv-SE" b="0" dirty="0">
              <a:solidFill>
                <a:schemeClr val="bg1"/>
              </a:solidFill>
              <a:latin typeface="Lato" panose="020F0502020204030203" pitchFamily="34" charset="77"/>
            </a:rPr>
            <a:t>Fastighetschef </a:t>
          </a:r>
          <a:br>
            <a:rPr lang="sv-SE" b="0" dirty="0">
              <a:solidFill>
                <a:schemeClr val="bg1"/>
              </a:solidFill>
              <a:latin typeface="Lato" panose="020F0502020204030203" pitchFamily="34" charset="77"/>
            </a:rPr>
          </a:br>
          <a:r>
            <a:rPr lang="sv-SE" b="0" dirty="0">
              <a:solidFill>
                <a:schemeClr val="bg1"/>
              </a:solidFill>
              <a:latin typeface="Lato" panose="020F0502020204030203" pitchFamily="34" charset="77"/>
            </a:rPr>
            <a:t> Jan Granström </a:t>
          </a:r>
        </a:p>
      </dgm:t>
    </dgm:pt>
    <dgm:pt modelId="{3EA4A7E6-E361-8145-89D0-CB7EFC3C9B3C}" type="parTrans" cxnId="{172AF5DD-E131-4B4E-AAB9-9B531B1A528E}">
      <dgm:prSet>
        <dgm:style>
          <a:lnRef idx="2">
            <a:schemeClr val="dk1"/>
          </a:lnRef>
          <a:fillRef idx="0">
            <a:schemeClr val="dk1"/>
          </a:fillRef>
          <a:effectRef idx="1">
            <a:schemeClr val="dk1"/>
          </a:effectRef>
          <a:fontRef idx="minor">
            <a:schemeClr val="tx1"/>
          </a:fontRef>
        </dgm:style>
      </dgm:prSet>
      <dgm:spPr>
        <a:solidFill>
          <a:srgbClr val="4D4D4C"/>
        </a:solidFill>
      </dgm:spPr>
      <dgm:t>
        <a:bodyPr/>
        <a:lstStyle/>
        <a:p>
          <a:endParaRPr lang="sv-SE"/>
        </a:p>
      </dgm:t>
    </dgm:pt>
    <dgm:pt modelId="{D5DFCE6A-614A-EE41-A4C3-38208C73E643}" type="sibTrans" cxnId="{172AF5DD-E131-4B4E-AAB9-9B531B1A528E}">
      <dgm:prSet/>
      <dgm:spPr/>
      <dgm:t>
        <a:bodyPr/>
        <a:lstStyle/>
        <a:p>
          <a:endParaRPr lang="sv-SE"/>
        </a:p>
      </dgm:t>
    </dgm:pt>
    <dgm:pt modelId="{3221B392-3081-F640-BA98-31EB83A3CF02}">
      <dgm:prSet phldrT="[Text]"/>
      <dgm:spPr>
        <a:solidFill>
          <a:srgbClr val="C00000"/>
        </a:solidFill>
        <a:ln>
          <a:noFill/>
        </a:ln>
      </dgm:spPr>
      <dgm:t>
        <a:bodyPr/>
        <a:lstStyle/>
        <a:p>
          <a:r>
            <a:rPr lang="sv-SE" b="0" dirty="0">
              <a:solidFill>
                <a:schemeClr val="bg1"/>
              </a:solidFill>
              <a:latin typeface="Lato" panose="020F0502020204030203" pitchFamily="34" charset="77"/>
            </a:rPr>
            <a:t>Fastighetstekniker  Morgan Marminge, Magnus Nordstrand</a:t>
          </a:r>
        </a:p>
      </dgm:t>
    </dgm:pt>
    <dgm:pt modelId="{0F1A3F88-5642-F24D-B585-83887B44076F}" type="parTrans" cxnId="{AA79A46E-D816-9D49-9AEC-0075A04268A8}">
      <dgm:prSet>
        <dgm:style>
          <a:lnRef idx="2">
            <a:schemeClr val="dk1"/>
          </a:lnRef>
          <a:fillRef idx="0">
            <a:schemeClr val="dk1"/>
          </a:fillRef>
          <a:effectRef idx="1">
            <a:schemeClr val="dk1"/>
          </a:effectRef>
          <a:fontRef idx="minor">
            <a:schemeClr val="tx1"/>
          </a:fontRef>
        </dgm:style>
      </dgm:prSet>
      <dgm:spPr>
        <a:solidFill>
          <a:srgbClr val="4D4D4C"/>
        </a:solidFill>
      </dgm:spPr>
      <dgm:t>
        <a:bodyPr/>
        <a:lstStyle/>
        <a:p>
          <a:endParaRPr lang="sv-SE"/>
        </a:p>
      </dgm:t>
    </dgm:pt>
    <dgm:pt modelId="{914F081B-E8BC-D24A-9A96-685545C119DA}" type="sibTrans" cxnId="{AA79A46E-D816-9D49-9AEC-0075A04268A8}">
      <dgm:prSet/>
      <dgm:spPr/>
      <dgm:t>
        <a:bodyPr/>
        <a:lstStyle/>
        <a:p>
          <a:endParaRPr lang="sv-SE"/>
        </a:p>
      </dgm:t>
    </dgm:pt>
    <dgm:pt modelId="{EDCECBB6-0A4E-9141-914F-B4C63D44CED7}">
      <dgm:prSet phldrT="[Text]"/>
      <dgm:spPr>
        <a:solidFill>
          <a:srgbClr val="C00000"/>
        </a:solidFill>
        <a:ln>
          <a:noFill/>
        </a:ln>
      </dgm:spPr>
      <dgm:t>
        <a:bodyPr/>
        <a:lstStyle/>
        <a:p>
          <a:r>
            <a:rPr lang="sv-SE" b="0" dirty="0">
              <a:solidFill>
                <a:schemeClr val="bg1"/>
              </a:solidFill>
              <a:latin typeface="Lato" panose="020F0502020204030203" pitchFamily="34" charset="77"/>
            </a:rPr>
            <a:t>Marknad, adm.</a:t>
          </a:r>
          <a:br>
            <a:rPr lang="sv-SE" b="0" dirty="0">
              <a:solidFill>
                <a:schemeClr val="bg1"/>
              </a:solidFill>
              <a:latin typeface="Lato" panose="020F0502020204030203" pitchFamily="34" charset="77"/>
            </a:rPr>
          </a:br>
          <a:r>
            <a:rPr lang="sv-SE" b="0" dirty="0">
              <a:solidFill>
                <a:schemeClr val="bg1"/>
              </a:solidFill>
              <a:latin typeface="Lato" panose="020F0502020204030203" pitchFamily="34" charset="77"/>
            </a:rPr>
            <a:t> Therese Söderbom       </a:t>
          </a:r>
        </a:p>
      </dgm:t>
    </dgm:pt>
    <dgm:pt modelId="{6FDD048E-9ADC-D240-9E43-08BF4C997E32}" type="parTrans" cxnId="{5F9D4DFA-28B9-9E4F-8E61-8EBFE02DAD80}">
      <dgm:prSet>
        <dgm:style>
          <a:lnRef idx="2">
            <a:schemeClr val="dk1"/>
          </a:lnRef>
          <a:fillRef idx="0">
            <a:schemeClr val="dk1"/>
          </a:fillRef>
          <a:effectRef idx="1">
            <a:schemeClr val="dk1"/>
          </a:effectRef>
          <a:fontRef idx="minor">
            <a:schemeClr val="tx1"/>
          </a:fontRef>
        </dgm:style>
      </dgm:prSet>
      <dgm:spPr>
        <a:solidFill>
          <a:srgbClr val="4D4D4C"/>
        </a:solidFill>
      </dgm:spPr>
      <dgm:t>
        <a:bodyPr/>
        <a:lstStyle/>
        <a:p>
          <a:endParaRPr lang="sv-SE"/>
        </a:p>
      </dgm:t>
    </dgm:pt>
    <dgm:pt modelId="{AEB9544B-6526-EA40-BB08-17D9DA9C5FC2}" type="sibTrans" cxnId="{5F9D4DFA-28B9-9E4F-8E61-8EBFE02DAD80}">
      <dgm:prSet/>
      <dgm:spPr/>
      <dgm:t>
        <a:bodyPr/>
        <a:lstStyle/>
        <a:p>
          <a:endParaRPr lang="sv-SE"/>
        </a:p>
      </dgm:t>
    </dgm:pt>
    <dgm:pt modelId="{653C5FF5-0742-8D4A-AE27-BF857C29BB5D}">
      <dgm:prSet phldrT="[Text]"/>
      <dgm:spPr>
        <a:solidFill>
          <a:srgbClr val="C00000"/>
        </a:solidFill>
        <a:ln>
          <a:noFill/>
        </a:ln>
      </dgm:spPr>
      <dgm:t>
        <a:bodyPr/>
        <a:lstStyle/>
        <a:p>
          <a:r>
            <a:rPr lang="sv-SE" b="0" dirty="0">
              <a:solidFill>
                <a:schemeClr val="bg1"/>
              </a:solidFill>
              <a:latin typeface="Lato" panose="020F0502020204030203" pitchFamily="34" charset="77"/>
            </a:rPr>
            <a:t>Ekonomichef</a:t>
          </a:r>
          <a:br>
            <a:rPr lang="sv-SE" b="0" dirty="0">
              <a:solidFill>
                <a:schemeClr val="bg1"/>
              </a:solidFill>
              <a:latin typeface="Lato" panose="020F0502020204030203" pitchFamily="34" charset="77"/>
            </a:rPr>
          </a:br>
          <a:r>
            <a:rPr lang="sv-SE" b="0" dirty="0">
              <a:solidFill>
                <a:schemeClr val="bg1"/>
              </a:solidFill>
              <a:latin typeface="Lato" panose="020F0502020204030203" pitchFamily="34" charset="77"/>
            </a:rPr>
            <a:t> Pia Lilja                 Ekonomi ass.        Nina </a:t>
          </a:r>
          <a:r>
            <a:rPr lang="sv-SE" b="0" dirty="0" err="1">
              <a:solidFill>
                <a:schemeClr val="bg1"/>
              </a:solidFill>
              <a:latin typeface="Lato" panose="020F0502020204030203" pitchFamily="34" charset="77"/>
            </a:rPr>
            <a:t>Tulestedt</a:t>
          </a:r>
          <a:endParaRPr lang="sv-SE" b="0" dirty="0">
            <a:solidFill>
              <a:schemeClr val="bg1"/>
            </a:solidFill>
            <a:latin typeface="Lato" panose="020F0502020204030203" pitchFamily="34" charset="77"/>
          </a:endParaRPr>
        </a:p>
      </dgm:t>
    </dgm:pt>
    <dgm:pt modelId="{362B6147-0BBF-5A47-BB55-B41258283EBA}" type="parTrans" cxnId="{22972A75-153A-024B-9302-38DF81B5CD15}">
      <dgm:prSet>
        <dgm:style>
          <a:lnRef idx="2">
            <a:schemeClr val="dk1"/>
          </a:lnRef>
          <a:fillRef idx="0">
            <a:schemeClr val="dk1"/>
          </a:fillRef>
          <a:effectRef idx="1">
            <a:schemeClr val="dk1"/>
          </a:effectRef>
          <a:fontRef idx="minor">
            <a:schemeClr val="tx1"/>
          </a:fontRef>
        </dgm:style>
      </dgm:prSet>
      <dgm:spPr>
        <a:solidFill>
          <a:srgbClr val="4D4D4C"/>
        </a:solidFill>
      </dgm:spPr>
      <dgm:t>
        <a:bodyPr/>
        <a:lstStyle/>
        <a:p>
          <a:endParaRPr lang="sv-SE"/>
        </a:p>
      </dgm:t>
    </dgm:pt>
    <dgm:pt modelId="{2D755230-F695-074C-A92F-5BC4C778AD5F}" type="sibTrans" cxnId="{22972A75-153A-024B-9302-38DF81B5CD15}">
      <dgm:prSet/>
      <dgm:spPr/>
      <dgm:t>
        <a:bodyPr/>
        <a:lstStyle/>
        <a:p>
          <a:endParaRPr lang="sv-SE"/>
        </a:p>
      </dgm:t>
    </dgm:pt>
    <dgm:pt modelId="{BFA0593F-8F10-F34E-84AD-3769584E3813}">
      <dgm:prSet phldrT="[Text]" custT="1"/>
      <dgm:spPr>
        <a:solidFill>
          <a:srgbClr val="8E2318">
            <a:alpha val="40000"/>
          </a:srgbClr>
        </a:solidFill>
        <a:ln>
          <a:noFill/>
        </a:ln>
      </dgm:spPr>
      <dgm:t>
        <a:bodyPr/>
        <a:lstStyle/>
        <a:p>
          <a:r>
            <a:rPr lang="sv-SE" sz="1100" b="0" dirty="0">
              <a:solidFill>
                <a:srgbClr val="C00000"/>
              </a:solidFill>
              <a:latin typeface="Staatliches" pitchFamily="2" charset="0"/>
            </a:rPr>
            <a:t>Affärs- och produktutveckling, transaktioner, IR</a:t>
          </a:r>
          <a:r>
            <a:rPr lang="sv-SE" sz="1100" b="0" dirty="0">
              <a:solidFill>
                <a:srgbClr val="4D4D4C"/>
              </a:solidFill>
              <a:latin typeface="Staatliches" pitchFamily="2" charset="0"/>
            </a:rPr>
            <a:t>.</a:t>
          </a:r>
        </a:p>
      </dgm:t>
    </dgm:pt>
    <dgm:pt modelId="{5FD0231D-C511-1642-9825-5E17031C05DC}" type="parTrans" cxnId="{975C1C51-5A73-694F-846E-B1D807C1310D}">
      <dgm:prSet/>
      <dgm:spPr/>
      <dgm:t>
        <a:bodyPr/>
        <a:lstStyle/>
        <a:p>
          <a:endParaRPr lang="sv-SE"/>
        </a:p>
      </dgm:t>
    </dgm:pt>
    <dgm:pt modelId="{3B897DF7-B43D-4348-A5F7-2EB20BEAE43D}" type="sibTrans" cxnId="{975C1C51-5A73-694F-846E-B1D807C1310D}">
      <dgm:prSet/>
      <dgm:spPr/>
      <dgm:t>
        <a:bodyPr/>
        <a:lstStyle/>
        <a:p>
          <a:endParaRPr lang="sv-SE"/>
        </a:p>
      </dgm:t>
    </dgm:pt>
    <dgm:pt modelId="{CFBCC9EF-8390-6649-BDF1-04427293B4DE}">
      <dgm:prSet phldrT="[Text]" custT="1"/>
      <dgm:spPr>
        <a:solidFill>
          <a:srgbClr val="8E2318">
            <a:alpha val="40000"/>
          </a:srgbClr>
        </a:solidFill>
        <a:ln>
          <a:noFill/>
        </a:ln>
      </dgm:spPr>
      <dgm:t>
        <a:bodyPr/>
        <a:lstStyle/>
        <a:p>
          <a:r>
            <a:rPr lang="sv-SE" sz="1100" b="0" dirty="0">
              <a:solidFill>
                <a:srgbClr val="C00000"/>
              </a:solidFill>
              <a:latin typeface="Staatliches" pitchFamily="2" charset="0"/>
            </a:rPr>
            <a:t>Ekonomi, finans, personal fastigheter, byggnadsprojekt, uthyrning</a:t>
          </a:r>
        </a:p>
      </dgm:t>
    </dgm:pt>
    <dgm:pt modelId="{1752BAB9-47CD-684C-9F74-371941A2888D}" type="parTrans" cxnId="{BDC56172-D286-FD4D-8BED-C17404B70D79}">
      <dgm:prSet/>
      <dgm:spPr/>
      <dgm:t>
        <a:bodyPr/>
        <a:lstStyle/>
        <a:p>
          <a:endParaRPr lang="sv-SE"/>
        </a:p>
      </dgm:t>
    </dgm:pt>
    <dgm:pt modelId="{D10F8321-EBE4-F346-BAC1-FE69A88A99CA}" type="sibTrans" cxnId="{BDC56172-D286-FD4D-8BED-C17404B70D79}">
      <dgm:prSet/>
      <dgm:spPr/>
      <dgm:t>
        <a:bodyPr/>
        <a:lstStyle/>
        <a:p>
          <a:endParaRPr lang="sv-SE"/>
        </a:p>
      </dgm:t>
    </dgm:pt>
    <dgm:pt modelId="{EE24750D-7F8B-0347-8A3D-BDE21CA8547B}">
      <dgm:prSet phldrT="[Text]" custT="1"/>
      <dgm:spPr>
        <a:solidFill>
          <a:srgbClr val="8E2318">
            <a:alpha val="40000"/>
          </a:srgbClr>
        </a:solidFill>
        <a:ln>
          <a:noFill/>
        </a:ln>
      </dgm:spPr>
      <dgm:t>
        <a:bodyPr/>
        <a:lstStyle/>
        <a:p>
          <a:r>
            <a:rPr lang="sv-SE" sz="1100" b="0" dirty="0">
              <a:solidFill>
                <a:srgbClr val="C00000"/>
              </a:solidFill>
              <a:latin typeface="Staatliches" pitchFamily="2" charset="0"/>
            </a:rPr>
            <a:t>Marknadsföring, Hyresavtal.</a:t>
          </a:r>
        </a:p>
        <a:p>
          <a:r>
            <a:rPr lang="sv-SE" sz="1100" b="0" dirty="0">
              <a:solidFill>
                <a:srgbClr val="C00000"/>
              </a:solidFill>
              <a:latin typeface="Staatliches" pitchFamily="2" charset="0"/>
            </a:rPr>
            <a:t>Teknisk förvaltning Soft Center</a:t>
          </a:r>
        </a:p>
      </dgm:t>
    </dgm:pt>
    <dgm:pt modelId="{A8879CDF-BCD2-3944-8778-ED73ADA61C17}" type="parTrans" cxnId="{DC3BD75C-EED3-844D-BB6E-54ED8D4B7BDA}">
      <dgm:prSet/>
      <dgm:spPr/>
      <dgm:t>
        <a:bodyPr/>
        <a:lstStyle/>
        <a:p>
          <a:endParaRPr lang="sv-SE"/>
        </a:p>
      </dgm:t>
    </dgm:pt>
    <dgm:pt modelId="{A3E7D27B-DC4B-6D49-A567-AD356FCB8B12}" type="sibTrans" cxnId="{DC3BD75C-EED3-844D-BB6E-54ED8D4B7BDA}">
      <dgm:prSet/>
      <dgm:spPr/>
      <dgm:t>
        <a:bodyPr/>
        <a:lstStyle/>
        <a:p>
          <a:endParaRPr lang="sv-SE"/>
        </a:p>
      </dgm:t>
    </dgm:pt>
    <dgm:pt modelId="{F696134A-B061-FD44-ACA2-A498D65A0694}">
      <dgm:prSet phldrT="[Text]" custT="1"/>
      <dgm:spPr>
        <a:solidFill>
          <a:srgbClr val="C00000"/>
        </a:solidFill>
        <a:ln>
          <a:noFill/>
        </a:ln>
      </dgm:spPr>
      <dgm:t>
        <a:bodyPr/>
        <a:lstStyle/>
        <a:p>
          <a:r>
            <a:rPr lang="sv-SE" sz="1000" b="0" dirty="0">
              <a:solidFill>
                <a:schemeClr val="bg1"/>
              </a:solidFill>
              <a:latin typeface="Lato" panose="020F0502020204030203" pitchFamily="34" charset="77"/>
            </a:rPr>
            <a:t>VD, Sven-Olof Linderoth</a:t>
          </a:r>
        </a:p>
      </dgm:t>
    </dgm:pt>
    <dgm:pt modelId="{1A9D26E5-C347-2D4E-8B0B-2A48F4EA36E5}" type="sibTrans" cxnId="{A2102F14-85AE-2F40-8455-CF0F3B123422}">
      <dgm:prSet/>
      <dgm:spPr/>
      <dgm:t>
        <a:bodyPr/>
        <a:lstStyle/>
        <a:p>
          <a:endParaRPr lang="sv-SE"/>
        </a:p>
      </dgm:t>
    </dgm:pt>
    <dgm:pt modelId="{9398BAF4-7A8C-7B40-B6AF-BB531F5E4CB0}" type="parTrans" cxnId="{A2102F14-85AE-2F40-8455-CF0F3B123422}">
      <dgm:prSet/>
      <dgm:spPr/>
      <dgm:t>
        <a:bodyPr/>
        <a:lstStyle/>
        <a:p>
          <a:endParaRPr lang="sv-SE"/>
        </a:p>
      </dgm:t>
    </dgm:pt>
    <dgm:pt modelId="{C2EB6971-B7BC-4935-A920-ECDD100390FF}">
      <dgm:prSet phldrT="[Text]" custT="1"/>
      <dgm:spPr>
        <a:solidFill>
          <a:srgbClr val="8E2318">
            <a:alpha val="40000"/>
          </a:srgbClr>
        </a:solidFill>
        <a:ln>
          <a:noFill/>
        </a:ln>
      </dgm:spPr>
      <dgm:t>
        <a:bodyPr/>
        <a:lstStyle/>
        <a:p>
          <a:r>
            <a:rPr lang="sv-SE" sz="1600" b="0" dirty="0">
              <a:solidFill>
                <a:srgbClr val="C00000"/>
              </a:solidFill>
              <a:latin typeface="Staatliches" pitchFamily="2" charset="0"/>
            </a:rPr>
            <a:t>Styrelse Active </a:t>
          </a:r>
          <a:r>
            <a:rPr lang="sv-SE" sz="1600" b="0" dirty="0" err="1">
              <a:solidFill>
                <a:srgbClr val="C00000"/>
              </a:solidFill>
              <a:latin typeface="Staatliches" pitchFamily="2" charset="0"/>
            </a:rPr>
            <a:t>Properties</a:t>
          </a:r>
          <a:r>
            <a:rPr lang="sv-SE" sz="1600" b="0" dirty="0">
              <a:solidFill>
                <a:srgbClr val="C00000"/>
              </a:solidFill>
              <a:latin typeface="Staatliches" pitchFamily="2" charset="0"/>
            </a:rPr>
            <a:t> AB</a:t>
          </a:r>
        </a:p>
      </dgm:t>
    </dgm:pt>
    <dgm:pt modelId="{754C8290-B2DB-406D-B8AF-C26CFAD1EC57}" type="parTrans" cxnId="{84A44337-201B-4259-8A71-2B945FF4CB9F}">
      <dgm:prSet/>
      <dgm:spPr/>
      <dgm:t>
        <a:bodyPr/>
        <a:lstStyle/>
        <a:p>
          <a:endParaRPr lang="sv-SE"/>
        </a:p>
      </dgm:t>
    </dgm:pt>
    <dgm:pt modelId="{44CD39C3-BD0B-4B7F-8707-CDB17156C776}" type="sibTrans" cxnId="{84A44337-201B-4259-8A71-2B945FF4CB9F}">
      <dgm:prSet/>
      <dgm:spPr/>
      <dgm:t>
        <a:bodyPr/>
        <a:lstStyle/>
        <a:p>
          <a:endParaRPr lang="sv-SE"/>
        </a:p>
      </dgm:t>
    </dgm:pt>
    <dgm:pt modelId="{D85C26F5-F634-7B49-9C85-E2A967CA3F6C}" type="pres">
      <dgm:prSet presAssocID="{CBCF7CD4-7B78-3043-9159-D04DDD812AB5}" presName="mainComposite" presStyleCnt="0">
        <dgm:presLayoutVars>
          <dgm:chPref val="1"/>
          <dgm:dir/>
          <dgm:animOne val="branch"/>
          <dgm:animLvl val="lvl"/>
          <dgm:resizeHandles val="exact"/>
        </dgm:presLayoutVars>
      </dgm:prSet>
      <dgm:spPr/>
    </dgm:pt>
    <dgm:pt modelId="{5262A8E0-03AE-6947-8378-5C8238D809BE}" type="pres">
      <dgm:prSet presAssocID="{CBCF7CD4-7B78-3043-9159-D04DDD812AB5}" presName="hierFlow" presStyleCnt="0"/>
      <dgm:spPr/>
    </dgm:pt>
    <dgm:pt modelId="{2377573E-C82C-8740-BD4B-368BCE498477}" type="pres">
      <dgm:prSet presAssocID="{CBCF7CD4-7B78-3043-9159-D04DDD812AB5}" presName="firstBuf" presStyleCnt="0"/>
      <dgm:spPr/>
    </dgm:pt>
    <dgm:pt modelId="{25703D42-906E-694E-A680-A7C81ADC4E05}" type="pres">
      <dgm:prSet presAssocID="{CBCF7CD4-7B78-3043-9159-D04DDD812AB5}" presName="hierChild1" presStyleCnt="0">
        <dgm:presLayoutVars>
          <dgm:chPref val="1"/>
          <dgm:animOne val="branch"/>
          <dgm:animLvl val="lvl"/>
        </dgm:presLayoutVars>
      </dgm:prSet>
      <dgm:spPr/>
    </dgm:pt>
    <dgm:pt modelId="{90ADDDF8-BD64-9E40-9C63-66A2AB8B76EE}" type="pres">
      <dgm:prSet presAssocID="{F696134A-B061-FD44-ACA2-A498D65A0694}" presName="Name14" presStyleCnt="0"/>
      <dgm:spPr/>
    </dgm:pt>
    <dgm:pt modelId="{2F6976A1-53C6-2C4B-A0F3-260EB2928481}" type="pres">
      <dgm:prSet presAssocID="{F696134A-B061-FD44-ACA2-A498D65A0694}" presName="level1Shape" presStyleLbl="node0" presStyleIdx="0" presStyleCnt="1" custScaleX="159087" custLinFactY="24402" custLinFactNeighborX="-4920" custLinFactNeighborY="100000">
        <dgm:presLayoutVars>
          <dgm:chPref val="3"/>
        </dgm:presLayoutVars>
      </dgm:prSet>
      <dgm:spPr/>
    </dgm:pt>
    <dgm:pt modelId="{95A12269-EAC7-4743-8682-1CAC90EC860B}" type="pres">
      <dgm:prSet presAssocID="{F696134A-B061-FD44-ACA2-A498D65A0694}" presName="hierChild2" presStyleCnt="0"/>
      <dgm:spPr/>
    </dgm:pt>
    <dgm:pt modelId="{5A73ACF7-69D7-6F49-9C85-88AAF0EB8A43}" type="pres">
      <dgm:prSet presAssocID="{3EA4A7E6-E361-8145-89D0-CB7EFC3C9B3C}" presName="Name19" presStyleLbl="parChTrans1D2" presStyleIdx="0" presStyleCnt="2"/>
      <dgm:spPr/>
    </dgm:pt>
    <dgm:pt modelId="{18203560-DC5E-8E45-A7DF-B59F079EECC1}" type="pres">
      <dgm:prSet presAssocID="{FBE58628-F35F-3A48-824D-62FA3CA5CE11}" presName="Name21" presStyleCnt="0"/>
      <dgm:spPr/>
    </dgm:pt>
    <dgm:pt modelId="{4ECA0FD2-9D13-F443-9BBE-4A37A63E138E}" type="pres">
      <dgm:prSet presAssocID="{FBE58628-F35F-3A48-824D-62FA3CA5CE11}" presName="level2Shape" presStyleLbl="node2" presStyleIdx="0" presStyleCnt="2" custScaleY="77726" custLinFactY="21368" custLinFactNeighborX="-18010" custLinFactNeighborY="100000"/>
      <dgm:spPr/>
    </dgm:pt>
    <dgm:pt modelId="{07156784-2B2A-FA44-BC4F-9A6E99E25C6C}" type="pres">
      <dgm:prSet presAssocID="{FBE58628-F35F-3A48-824D-62FA3CA5CE11}" presName="hierChild3" presStyleCnt="0"/>
      <dgm:spPr/>
    </dgm:pt>
    <dgm:pt modelId="{2C9C13FA-48D6-9741-A316-0C13DEA771AD}" type="pres">
      <dgm:prSet presAssocID="{0F1A3F88-5642-F24D-B585-83887B44076F}" presName="Name19" presStyleLbl="parChTrans1D3" presStyleIdx="0" presStyleCnt="2"/>
      <dgm:spPr/>
    </dgm:pt>
    <dgm:pt modelId="{B2099707-FCB6-7347-B97A-75F04005BD66}" type="pres">
      <dgm:prSet presAssocID="{3221B392-3081-F640-BA98-31EB83A3CF02}" presName="Name21" presStyleCnt="0"/>
      <dgm:spPr/>
    </dgm:pt>
    <dgm:pt modelId="{E8B8A9A9-F418-E949-9469-C1D3078AD58D}" type="pres">
      <dgm:prSet presAssocID="{3221B392-3081-F640-BA98-31EB83A3CF02}" presName="level2Shape" presStyleLbl="node3" presStyleIdx="0" presStyleCnt="2" custScaleY="113746" custLinFactY="39658" custLinFactNeighborX="2663" custLinFactNeighborY="100000"/>
      <dgm:spPr/>
    </dgm:pt>
    <dgm:pt modelId="{E6287685-FD33-6D4C-951F-94A697ECE05A}" type="pres">
      <dgm:prSet presAssocID="{3221B392-3081-F640-BA98-31EB83A3CF02}" presName="hierChild3" presStyleCnt="0"/>
      <dgm:spPr/>
    </dgm:pt>
    <dgm:pt modelId="{2A304F4F-5653-714F-B60F-957E7326515B}" type="pres">
      <dgm:prSet presAssocID="{6FDD048E-9ADC-D240-9E43-08BF4C997E32}" presName="Name19" presStyleLbl="parChTrans1D3" presStyleIdx="1" presStyleCnt="2"/>
      <dgm:spPr/>
    </dgm:pt>
    <dgm:pt modelId="{C0EB319E-6987-224B-8640-F8F8EC64E297}" type="pres">
      <dgm:prSet presAssocID="{EDCECBB6-0A4E-9141-914F-B4C63D44CED7}" presName="Name21" presStyleCnt="0"/>
      <dgm:spPr/>
    </dgm:pt>
    <dgm:pt modelId="{C84A60B7-A4E6-544E-AA6F-6CE7AC45E8B2}" type="pres">
      <dgm:prSet presAssocID="{EDCECBB6-0A4E-9141-914F-B4C63D44CED7}" presName="level2Shape" presStyleLbl="node3" presStyleIdx="1" presStyleCnt="2" custScaleX="130247" custLinFactY="45333" custLinFactNeighborX="22744" custLinFactNeighborY="100000"/>
      <dgm:spPr/>
    </dgm:pt>
    <dgm:pt modelId="{DB997E41-F878-0940-87E6-A6FA9BF35418}" type="pres">
      <dgm:prSet presAssocID="{EDCECBB6-0A4E-9141-914F-B4C63D44CED7}" presName="hierChild3" presStyleCnt="0"/>
      <dgm:spPr/>
    </dgm:pt>
    <dgm:pt modelId="{891D26FA-2985-394A-B670-5990049C65ED}" type="pres">
      <dgm:prSet presAssocID="{362B6147-0BBF-5A47-BB55-B41258283EBA}" presName="Name19" presStyleLbl="parChTrans1D2" presStyleIdx="1" presStyleCnt="2"/>
      <dgm:spPr/>
    </dgm:pt>
    <dgm:pt modelId="{8C53AA67-0D9D-E240-9219-310C24899869}" type="pres">
      <dgm:prSet presAssocID="{653C5FF5-0742-8D4A-AE27-BF857C29BB5D}" presName="Name21" presStyleCnt="0"/>
      <dgm:spPr/>
    </dgm:pt>
    <dgm:pt modelId="{96ABAB53-1FFF-3547-9740-19F9261AD4DA}" type="pres">
      <dgm:prSet presAssocID="{653C5FF5-0742-8D4A-AE27-BF857C29BB5D}" presName="level2Shape" presStyleLbl="node2" presStyleIdx="1" presStyleCnt="2" custScaleY="81106" custLinFactY="22172" custLinFactNeighborX="-10733" custLinFactNeighborY="100000"/>
      <dgm:spPr/>
    </dgm:pt>
    <dgm:pt modelId="{8038752B-BD5D-F44C-B3B1-8DE380183D8C}" type="pres">
      <dgm:prSet presAssocID="{653C5FF5-0742-8D4A-AE27-BF857C29BB5D}" presName="hierChild3" presStyleCnt="0"/>
      <dgm:spPr/>
    </dgm:pt>
    <dgm:pt modelId="{EDDEBDCA-5431-6B4B-9EE4-3FCD899AD8B7}" type="pres">
      <dgm:prSet presAssocID="{CBCF7CD4-7B78-3043-9159-D04DDD812AB5}" presName="bgShapesFlow" presStyleCnt="0"/>
      <dgm:spPr/>
    </dgm:pt>
    <dgm:pt modelId="{01317218-2AB2-F448-BE23-89E3AC8E69D5}" type="pres">
      <dgm:prSet presAssocID="{BFA0593F-8F10-F34E-84AD-3769584E3813}" presName="rectComp" presStyleCnt="0"/>
      <dgm:spPr/>
    </dgm:pt>
    <dgm:pt modelId="{62B0B27E-2588-C249-8FAD-3EA5ABEA5ECB}" type="pres">
      <dgm:prSet presAssocID="{BFA0593F-8F10-F34E-84AD-3769584E3813}" presName="bgRect" presStyleLbl="bgShp" presStyleIdx="0" presStyleCnt="4" custScaleY="99994" custLinFactY="3350" custLinFactNeighborY="100000"/>
      <dgm:spPr/>
    </dgm:pt>
    <dgm:pt modelId="{CEBF4197-D27B-9640-9014-116942CAD2A5}" type="pres">
      <dgm:prSet presAssocID="{BFA0593F-8F10-F34E-84AD-3769584E3813}" presName="bgRectTx" presStyleLbl="bgShp" presStyleIdx="0" presStyleCnt="4">
        <dgm:presLayoutVars>
          <dgm:bulletEnabled val="1"/>
        </dgm:presLayoutVars>
      </dgm:prSet>
      <dgm:spPr/>
    </dgm:pt>
    <dgm:pt modelId="{EBFA28BE-F820-8448-8825-44333031E171}" type="pres">
      <dgm:prSet presAssocID="{BFA0593F-8F10-F34E-84AD-3769584E3813}" presName="spComp" presStyleCnt="0"/>
      <dgm:spPr/>
    </dgm:pt>
    <dgm:pt modelId="{74A03ACC-B369-7444-BF3F-CB8338B063D0}" type="pres">
      <dgm:prSet presAssocID="{BFA0593F-8F10-F34E-84AD-3769584E3813}" presName="vSp" presStyleCnt="0"/>
      <dgm:spPr/>
    </dgm:pt>
    <dgm:pt modelId="{6E33FD86-B239-9643-BA85-EF1DA1EAF425}" type="pres">
      <dgm:prSet presAssocID="{CFBCC9EF-8390-6649-BDF1-04427293B4DE}" presName="rectComp" presStyleCnt="0"/>
      <dgm:spPr/>
    </dgm:pt>
    <dgm:pt modelId="{8F45F8BA-650C-6840-AF58-5A50A8953ED7}" type="pres">
      <dgm:prSet presAssocID="{CFBCC9EF-8390-6649-BDF1-04427293B4DE}" presName="bgRect" presStyleLbl="bgShp" presStyleIdx="1" presStyleCnt="4" custScaleX="100000" custScaleY="104680" custLinFactNeighborX="-1277" custLinFactNeighborY="94691"/>
      <dgm:spPr/>
    </dgm:pt>
    <dgm:pt modelId="{4DB3BDFC-3276-C74A-855F-774B01C4CE8F}" type="pres">
      <dgm:prSet presAssocID="{CFBCC9EF-8390-6649-BDF1-04427293B4DE}" presName="bgRectTx" presStyleLbl="bgShp" presStyleIdx="1" presStyleCnt="4">
        <dgm:presLayoutVars>
          <dgm:bulletEnabled val="1"/>
        </dgm:presLayoutVars>
      </dgm:prSet>
      <dgm:spPr/>
    </dgm:pt>
    <dgm:pt modelId="{DB4207AE-7334-5C41-99EF-14620086F298}" type="pres">
      <dgm:prSet presAssocID="{CFBCC9EF-8390-6649-BDF1-04427293B4DE}" presName="spComp" presStyleCnt="0"/>
      <dgm:spPr/>
    </dgm:pt>
    <dgm:pt modelId="{A0F5D2E2-8F87-EC4A-A185-6BC06F8FC167}" type="pres">
      <dgm:prSet presAssocID="{CFBCC9EF-8390-6649-BDF1-04427293B4DE}" presName="vSp" presStyleCnt="0"/>
      <dgm:spPr/>
    </dgm:pt>
    <dgm:pt modelId="{22BFAFE6-6590-8841-9422-ABA7EE9B9EAA}" type="pres">
      <dgm:prSet presAssocID="{EE24750D-7F8B-0347-8A3D-BDE21CA8547B}" presName="rectComp" presStyleCnt="0"/>
      <dgm:spPr/>
    </dgm:pt>
    <dgm:pt modelId="{B81CA72A-630C-F344-847C-013F9300B38A}" type="pres">
      <dgm:prSet presAssocID="{EE24750D-7F8B-0347-8A3D-BDE21CA8547B}" presName="bgRect" presStyleLbl="bgShp" presStyleIdx="2" presStyleCnt="4" custScaleY="123869" custLinFactNeighborY="85463"/>
      <dgm:spPr/>
    </dgm:pt>
    <dgm:pt modelId="{6FFAF3D6-DF73-4E4D-80E2-297D7E3F6FC5}" type="pres">
      <dgm:prSet presAssocID="{EE24750D-7F8B-0347-8A3D-BDE21CA8547B}" presName="bgRectTx" presStyleLbl="bgShp" presStyleIdx="2" presStyleCnt="4">
        <dgm:presLayoutVars>
          <dgm:bulletEnabled val="1"/>
        </dgm:presLayoutVars>
      </dgm:prSet>
      <dgm:spPr/>
    </dgm:pt>
    <dgm:pt modelId="{8BD93DBE-DCB2-47F9-BA07-0F34F493C5CB}" type="pres">
      <dgm:prSet presAssocID="{EE24750D-7F8B-0347-8A3D-BDE21CA8547B}" presName="spComp" presStyleCnt="0"/>
      <dgm:spPr/>
    </dgm:pt>
    <dgm:pt modelId="{5B14D08B-FAF2-4F07-8881-547B98446FA9}" type="pres">
      <dgm:prSet presAssocID="{EE24750D-7F8B-0347-8A3D-BDE21CA8547B}" presName="vSp" presStyleCnt="0"/>
      <dgm:spPr/>
    </dgm:pt>
    <dgm:pt modelId="{A5A2AEAA-B67D-4F24-80CF-86BAEA30F071}" type="pres">
      <dgm:prSet presAssocID="{C2EB6971-B7BC-4935-A920-ECDD100390FF}" presName="rectComp" presStyleCnt="0"/>
      <dgm:spPr/>
    </dgm:pt>
    <dgm:pt modelId="{05A175EC-6A1F-4058-9658-56C97AB862CC}" type="pres">
      <dgm:prSet presAssocID="{C2EB6971-B7BC-4935-A920-ECDD100390FF}" presName="bgRect" presStyleLbl="bgShp" presStyleIdx="3" presStyleCnt="4" custScaleY="134705" custLinFactY="-200000" custLinFactNeighborX="-6" custLinFactNeighborY="-217775"/>
      <dgm:spPr/>
    </dgm:pt>
    <dgm:pt modelId="{754E646F-0A6F-4948-80BA-E24B64E51816}" type="pres">
      <dgm:prSet presAssocID="{C2EB6971-B7BC-4935-A920-ECDD100390FF}" presName="bgRectTx" presStyleLbl="bgShp" presStyleIdx="3" presStyleCnt="4">
        <dgm:presLayoutVars>
          <dgm:bulletEnabled val="1"/>
        </dgm:presLayoutVars>
      </dgm:prSet>
      <dgm:spPr/>
    </dgm:pt>
  </dgm:ptLst>
  <dgm:cxnLst>
    <dgm:cxn modelId="{A2102F14-85AE-2F40-8455-CF0F3B123422}" srcId="{CBCF7CD4-7B78-3043-9159-D04DDD812AB5}" destId="{F696134A-B061-FD44-ACA2-A498D65A0694}" srcOrd="0" destOrd="0" parTransId="{9398BAF4-7A8C-7B40-B6AF-BB531F5E4CB0}" sibTransId="{1A9D26E5-C347-2D4E-8B0B-2A48F4EA36E5}"/>
    <dgm:cxn modelId="{56F9781E-F6EA-9845-BEFE-4C89DC6211CD}" type="presOf" srcId="{0F1A3F88-5642-F24D-B585-83887B44076F}" destId="{2C9C13FA-48D6-9741-A316-0C13DEA771AD}" srcOrd="0" destOrd="0" presId="urn:microsoft.com/office/officeart/2005/8/layout/hierarchy6"/>
    <dgm:cxn modelId="{F34EDD21-50D3-1B4C-904A-6E1C366C9269}" type="presOf" srcId="{BFA0593F-8F10-F34E-84AD-3769584E3813}" destId="{62B0B27E-2588-C249-8FAD-3EA5ABEA5ECB}" srcOrd="0" destOrd="0" presId="urn:microsoft.com/office/officeart/2005/8/layout/hierarchy6"/>
    <dgm:cxn modelId="{596E032C-7067-754F-AF53-4FC3EC1CDDCA}" type="presOf" srcId="{3221B392-3081-F640-BA98-31EB83A3CF02}" destId="{E8B8A9A9-F418-E949-9469-C1D3078AD58D}" srcOrd="0" destOrd="0" presId="urn:microsoft.com/office/officeart/2005/8/layout/hierarchy6"/>
    <dgm:cxn modelId="{F612582D-2AB8-434C-8C13-AB38F76E0860}" type="presOf" srcId="{FBE58628-F35F-3A48-824D-62FA3CA5CE11}" destId="{4ECA0FD2-9D13-F443-9BBE-4A37A63E138E}" srcOrd="0" destOrd="0" presId="urn:microsoft.com/office/officeart/2005/8/layout/hierarchy6"/>
    <dgm:cxn modelId="{7DAF8E30-5A36-7540-B896-0AB2FE6A3F3B}" type="presOf" srcId="{CFBCC9EF-8390-6649-BDF1-04427293B4DE}" destId="{8F45F8BA-650C-6840-AF58-5A50A8953ED7}" srcOrd="0" destOrd="0" presId="urn:microsoft.com/office/officeart/2005/8/layout/hierarchy6"/>
    <dgm:cxn modelId="{B8493534-EFF5-42DC-9F5D-E39482286B9D}" type="presOf" srcId="{C2EB6971-B7BC-4935-A920-ECDD100390FF}" destId="{754E646F-0A6F-4948-80BA-E24B64E51816}" srcOrd="1" destOrd="0" presId="urn:microsoft.com/office/officeart/2005/8/layout/hierarchy6"/>
    <dgm:cxn modelId="{84A44337-201B-4259-8A71-2B945FF4CB9F}" srcId="{CBCF7CD4-7B78-3043-9159-D04DDD812AB5}" destId="{C2EB6971-B7BC-4935-A920-ECDD100390FF}" srcOrd="4" destOrd="0" parTransId="{754C8290-B2DB-406D-B8AF-C26CFAD1EC57}" sibTransId="{44CD39C3-BD0B-4B7F-8707-CDB17156C776}"/>
    <dgm:cxn modelId="{DC3BD75C-EED3-844D-BB6E-54ED8D4B7BDA}" srcId="{CBCF7CD4-7B78-3043-9159-D04DDD812AB5}" destId="{EE24750D-7F8B-0347-8A3D-BDE21CA8547B}" srcOrd="3" destOrd="0" parTransId="{A8879CDF-BCD2-3944-8778-ED73ADA61C17}" sibTransId="{A3E7D27B-DC4B-6D49-A567-AD356FCB8B12}"/>
    <dgm:cxn modelId="{7C52216B-2BAF-F642-9FA8-DE64123EE066}" type="presOf" srcId="{362B6147-0BBF-5A47-BB55-B41258283EBA}" destId="{891D26FA-2985-394A-B670-5990049C65ED}" srcOrd="0" destOrd="0" presId="urn:microsoft.com/office/officeart/2005/8/layout/hierarchy6"/>
    <dgm:cxn modelId="{AA79A46E-D816-9D49-9AEC-0075A04268A8}" srcId="{FBE58628-F35F-3A48-824D-62FA3CA5CE11}" destId="{3221B392-3081-F640-BA98-31EB83A3CF02}" srcOrd="0" destOrd="0" parTransId="{0F1A3F88-5642-F24D-B585-83887B44076F}" sibTransId="{914F081B-E8BC-D24A-9A96-685545C119DA}"/>
    <dgm:cxn modelId="{E919AA50-CC28-8544-AB04-88941299FAAC}" type="presOf" srcId="{BFA0593F-8F10-F34E-84AD-3769584E3813}" destId="{CEBF4197-D27B-9640-9014-116942CAD2A5}" srcOrd="1" destOrd="0" presId="urn:microsoft.com/office/officeart/2005/8/layout/hierarchy6"/>
    <dgm:cxn modelId="{975C1C51-5A73-694F-846E-B1D807C1310D}" srcId="{CBCF7CD4-7B78-3043-9159-D04DDD812AB5}" destId="{BFA0593F-8F10-F34E-84AD-3769584E3813}" srcOrd="1" destOrd="0" parTransId="{5FD0231D-C511-1642-9825-5E17031C05DC}" sibTransId="{3B897DF7-B43D-4348-A5F7-2EB20BEAE43D}"/>
    <dgm:cxn modelId="{BDC56172-D286-FD4D-8BED-C17404B70D79}" srcId="{CBCF7CD4-7B78-3043-9159-D04DDD812AB5}" destId="{CFBCC9EF-8390-6649-BDF1-04427293B4DE}" srcOrd="2" destOrd="0" parTransId="{1752BAB9-47CD-684C-9F74-371941A2888D}" sibTransId="{D10F8321-EBE4-F346-BAC1-FE69A88A99CA}"/>
    <dgm:cxn modelId="{22972A75-153A-024B-9302-38DF81B5CD15}" srcId="{F696134A-B061-FD44-ACA2-A498D65A0694}" destId="{653C5FF5-0742-8D4A-AE27-BF857C29BB5D}" srcOrd="1" destOrd="0" parTransId="{362B6147-0BBF-5A47-BB55-B41258283EBA}" sibTransId="{2D755230-F695-074C-A92F-5BC4C778AD5F}"/>
    <dgm:cxn modelId="{29E1BC95-7264-8745-BCA1-D655506EC343}" type="presOf" srcId="{EE24750D-7F8B-0347-8A3D-BDE21CA8547B}" destId="{6FFAF3D6-DF73-4E4D-80E2-297D7E3F6FC5}" srcOrd="1" destOrd="0" presId="urn:microsoft.com/office/officeart/2005/8/layout/hierarchy6"/>
    <dgm:cxn modelId="{30775596-268E-6143-B95E-C3C3487A0FEF}" type="presOf" srcId="{CFBCC9EF-8390-6649-BDF1-04427293B4DE}" destId="{4DB3BDFC-3276-C74A-855F-774B01C4CE8F}" srcOrd="1" destOrd="0" presId="urn:microsoft.com/office/officeart/2005/8/layout/hierarchy6"/>
    <dgm:cxn modelId="{E578F3B1-2830-934A-A8BF-239F5E626B47}" type="presOf" srcId="{6FDD048E-9ADC-D240-9E43-08BF4C997E32}" destId="{2A304F4F-5653-714F-B60F-957E7326515B}" srcOrd="0" destOrd="0" presId="urn:microsoft.com/office/officeart/2005/8/layout/hierarchy6"/>
    <dgm:cxn modelId="{C2BD7EC3-393F-AC45-9990-7777D512D986}" type="presOf" srcId="{F696134A-B061-FD44-ACA2-A498D65A0694}" destId="{2F6976A1-53C6-2C4B-A0F3-260EB2928481}" srcOrd="0" destOrd="0" presId="urn:microsoft.com/office/officeart/2005/8/layout/hierarchy6"/>
    <dgm:cxn modelId="{DA5B9FCF-3597-9744-B4CB-F9FE3BC88ED3}" type="presOf" srcId="{EDCECBB6-0A4E-9141-914F-B4C63D44CED7}" destId="{C84A60B7-A4E6-544E-AA6F-6CE7AC45E8B2}" srcOrd="0" destOrd="0" presId="urn:microsoft.com/office/officeart/2005/8/layout/hierarchy6"/>
    <dgm:cxn modelId="{72CEC8D9-8DA5-BF41-9747-ED664DA30F56}" type="presOf" srcId="{3EA4A7E6-E361-8145-89D0-CB7EFC3C9B3C}" destId="{5A73ACF7-69D7-6F49-9C85-88AAF0EB8A43}" srcOrd="0" destOrd="0" presId="urn:microsoft.com/office/officeart/2005/8/layout/hierarchy6"/>
    <dgm:cxn modelId="{172AF5DD-E131-4B4E-AAB9-9B531B1A528E}" srcId="{F696134A-B061-FD44-ACA2-A498D65A0694}" destId="{FBE58628-F35F-3A48-824D-62FA3CA5CE11}" srcOrd="0" destOrd="0" parTransId="{3EA4A7E6-E361-8145-89D0-CB7EFC3C9B3C}" sibTransId="{D5DFCE6A-614A-EE41-A4C3-38208C73E643}"/>
    <dgm:cxn modelId="{26AF8DE0-D549-8D4F-83AE-64A16889627F}" type="presOf" srcId="{CBCF7CD4-7B78-3043-9159-D04DDD812AB5}" destId="{D85C26F5-F634-7B49-9C85-E2A967CA3F6C}" srcOrd="0" destOrd="0" presId="urn:microsoft.com/office/officeart/2005/8/layout/hierarchy6"/>
    <dgm:cxn modelId="{F7B5C3E3-CD23-A14C-854E-D7D28FA7E8CE}" type="presOf" srcId="{653C5FF5-0742-8D4A-AE27-BF857C29BB5D}" destId="{96ABAB53-1FFF-3547-9740-19F9261AD4DA}" srcOrd="0" destOrd="0" presId="urn:microsoft.com/office/officeart/2005/8/layout/hierarchy6"/>
    <dgm:cxn modelId="{BBC7ACE5-4E31-4311-9FAA-4615C854C44D}" type="presOf" srcId="{C2EB6971-B7BC-4935-A920-ECDD100390FF}" destId="{05A175EC-6A1F-4058-9658-56C97AB862CC}" srcOrd="0" destOrd="0" presId="urn:microsoft.com/office/officeart/2005/8/layout/hierarchy6"/>
    <dgm:cxn modelId="{7AFB77EF-9786-E546-A6AA-21CA5D0D182B}" type="presOf" srcId="{EE24750D-7F8B-0347-8A3D-BDE21CA8547B}" destId="{B81CA72A-630C-F344-847C-013F9300B38A}" srcOrd="0" destOrd="0" presId="urn:microsoft.com/office/officeart/2005/8/layout/hierarchy6"/>
    <dgm:cxn modelId="{5F9D4DFA-28B9-9E4F-8E61-8EBFE02DAD80}" srcId="{FBE58628-F35F-3A48-824D-62FA3CA5CE11}" destId="{EDCECBB6-0A4E-9141-914F-B4C63D44CED7}" srcOrd="1" destOrd="0" parTransId="{6FDD048E-9ADC-D240-9E43-08BF4C997E32}" sibTransId="{AEB9544B-6526-EA40-BB08-17D9DA9C5FC2}"/>
    <dgm:cxn modelId="{B0CF0DDF-21D7-384A-9436-E8552BD11614}" type="presParOf" srcId="{D85C26F5-F634-7B49-9C85-E2A967CA3F6C}" destId="{5262A8E0-03AE-6947-8378-5C8238D809BE}" srcOrd="0" destOrd="0" presId="urn:microsoft.com/office/officeart/2005/8/layout/hierarchy6"/>
    <dgm:cxn modelId="{7A331C57-3942-3249-9AD7-6ECF865CCC56}" type="presParOf" srcId="{5262A8E0-03AE-6947-8378-5C8238D809BE}" destId="{2377573E-C82C-8740-BD4B-368BCE498477}" srcOrd="0" destOrd="0" presId="urn:microsoft.com/office/officeart/2005/8/layout/hierarchy6"/>
    <dgm:cxn modelId="{C5642D75-6122-CA4B-BE13-114C85C85001}" type="presParOf" srcId="{5262A8E0-03AE-6947-8378-5C8238D809BE}" destId="{25703D42-906E-694E-A680-A7C81ADC4E05}" srcOrd="1" destOrd="0" presId="urn:microsoft.com/office/officeart/2005/8/layout/hierarchy6"/>
    <dgm:cxn modelId="{FA298CB8-FA5F-5B44-BD69-2EBA5DA3EE8A}" type="presParOf" srcId="{25703D42-906E-694E-A680-A7C81ADC4E05}" destId="{90ADDDF8-BD64-9E40-9C63-66A2AB8B76EE}" srcOrd="0" destOrd="0" presId="urn:microsoft.com/office/officeart/2005/8/layout/hierarchy6"/>
    <dgm:cxn modelId="{D0A1FB61-1726-BE47-94CE-C5B92CF57382}" type="presParOf" srcId="{90ADDDF8-BD64-9E40-9C63-66A2AB8B76EE}" destId="{2F6976A1-53C6-2C4B-A0F3-260EB2928481}" srcOrd="0" destOrd="0" presId="urn:microsoft.com/office/officeart/2005/8/layout/hierarchy6"/>
    <dgm:cxn modelId="{EDD77478-3747-484E-BFA3-C79DC9AABAE6}" type="presParOf" srcId="{90ADDDF8-BD64-9E40-9C63-66A2AB8B76EE}" destId="{95A12269-EAC7-4743-8682-1CAC90EC860B}" srcOrd="1" destOrd="0" presId="urn:microsoft.com/office/officeart/2005/8/layout/hierarchy6"/>
    <dgm:cxn modelId="{CCA29A85-AD64-BD4F-BBDB-DF9A368BF934}" type="presParOf" srcId="{95A12269-EAC7-4743-8682-1CAC90EC860B}" destId="{5A73ACF7-69D7-6F49-9C85-88AAF0EB8A43}" srcOrd="0" destOrd="0" presId="urn:microsoft.com/office/officeart/2005/8/layout/hierarchy6"/>
    <dgm:cxn modelId="{6027C939-CAE9-3748-B344-F9436C2DAE64}" type="presParOf" srcId="{95A12269-EAC7-4743-8682-1CAC90EC860B}" destId="{18203560-DC5E-8E45-A7DF-B59F079EECC1}" srcOrd="1" destOrd="0" presId="urn:microsoft.com/office/officeart/2005/8/layout/hierarchy6"/>
    <dgm:cxn modelId="{AB4FDA40-6D42-A745-8BC9-84C84E2A6308}" type="presParOf" srcId="{18203560-DC5E-8E45-A7DF-B59F079EECC1}" destId="{4ECA0FD2-9D13-F443-9BBE-4A37A63E138E}" srcOrd="0" destOrd="0" presId="urn:microsoft.com/office/officeart/2005/8/layout/hierarchy6"/>
    <dgm:cxn modelId="{087EFACA-737B-5347-B299-9FC2A41540FD}" type="presParOf" srcId="{18203560-DC5E-8E45-A7DF-B59F079EECC1}" destId="{07156784-2B2A-FA44-BC4F-9A6E99E25C6C}" srcOrd="1" destOrd="0" presId="urn:microsoft.com/office/officeart/2005/8/layout/hierarchy6"/>
    <dgm:cxn modelId="{C6FB8EFB-1CD7-9B44-AD04-1569B0572C80}" type="presParOf" srcId="{07156784-2B2A-FA44-BC4F-9A6E99E25C6C}" destId="{2C9C13FA-48D6-9741-A316-0C13DEA771AD}" srcOrd="0" destOrd="0" presId="urn:microsoft.com/office/officeart/2005/8/layout/hierarchy6"/>
    <dgm:cxn modelId="{C64671A5-183A-A940-A679-00BF8905D39F}" type="presParOf" srcId="{07156784-2B2A-FA44-BC4F-9A6E99E25C6C}" destId="{B2099707-FCB6-7347-B97A-75F04005BD66}" srcOrd="1" destOrd="0" presId="urn:microsoft.com/office/officeart/2005/8/layout/hierarchy6"/>
    <dgm:cxn modelId="{F1241DF5-01A8-3F47-89AC-D729856A2562}" type="presParOf" srcId="{B2099707-FCB6-7347-B97A-75F04005BD66}" destId="{E8B8A9A9-F418-E949-9469-C1D3078AD58D}" srcOrd="0" destOrd="0" presId="urn:microsoft.com/office/officeart/2005/8/layout/hierarchy6"/>
    <dgm:cxn modelId="{010F55B9-6650-3049-B7FB-390523725207}" type="presParOf" srcId="{B2099707-FCB6-7347-B97A-75F04005BD66}" destId="{E6287685-FD33-6D4C-951F-94A697ECE05A}" srcOrd="1" destOrd="0" presId="urn:microsoft.com/office/officeart/2005/8/layout/hierarchy6"/>
    <dgm:cxn modelId="{27E4426B-1F65-E640-986A-63BA2565C114}" type="presParOf" srcId="{07156784-2B2A-FA44-BC4F-9A6E99E25C6C}" destId="{2A304F4F-5653-714F-B60F-957E7326515B}" srcOrd="2" destOrd="0" presId="urn:microsoft.com/office/officeart/2005/8/layout/hierarchy6"/>
    <dgm:cxn modelId="{BA20466C-2F7B-9840-AAEC-EB4D3A68BFF2}" type="presParOf" srcId="{07156784-2B2A-FA44-BC4F-9A6E99E25C6C}" destId="{C0EB319E-6987-224B-8640-F8F8EC64E297}" srcOrd="3" destOrd="0" presId="urn:microsoft.com/office/officeart/2005/8/layout/hierarchy6"/>
    <dgm:cxn modelId="{2FD980D9-2F6B-3642-949B-05ED5A604D6E}" type="presParOf" srcId="{C0EB319E-6987-224B-8640-F8F8EC64E297}" destId="{C84A60B7-A4E6-544E-AA6F-6CE7AC45E8B2}" srcOrd="0" destOrd="0" presId="urn:microsoft.com/office/officeart/2005/8/layout/hierarchy6"/>
    <dgm:cxn modelId="{34192285-491C-A443-B0E6-B697120C65DA}" type="presParOf" srcId="{C0EB319E-6987-224B-8640-F8F8EC64E297}" destId="{DB997E41-F878-0940-87E6-A6FA9BF35418}" srcOrd="1" destOrd="0" presId="urn:microsoft.com/office/officeart/2005/8/layout/hierarchy6"/>
    <dgm:cxn modelId="{4298E1D1-A8B9-974D-BAAB-C164D67179F6}" type="presParOf" srcId="{95A12269-EAC7-4743-8682-1CAC90EC860B}" destId="{891D26FA-2985-394A-B670-5990049C65ED}" srcOrd="2" destOrd="0" presId="urn:microsoft.com/office/officeart/2005/8/layout/hierarchy6"/>
    <dgm:cxn modelId="{53EB73DC-0D87-3B49-B28A-C9BA9DE42400}" type="presParOf" srcId="{95A12269-EAC7-4743-8682-1CAC90EC860B}" destId="{8C53AA67-0D9D-E240-9219-310C24899869}" srcOrd="3" destOrd="0" presId="urn:microsoft.com/office/officeart/2005/8/layout/hierarchy6"/>
    <dgm:cxn modelId="{CF024C1A-01A4-6040-AB40-7137222FBD00}" type="presParOf" srcId="{8C53AA67-0D9D-E240-9219-310C24899869}" destId="{96ABAB53-1FFF-3547-9740-19F9261AD4DA}" srcOrd="0" destOrd="0" presId="urn:microsoft.com/office/officeart/2005/8/layout/hierarchy6"/>
    <dgm:cxn modelId="{3D0EA009-A6A3-DE43-A450-478430184397}" type="presParOf" srcId="{8C53AA67-0D9D-E240-9219-310C24899869}" destId="{8038752B-BD5D-F44C-B3B1-8DE380183D8C}" srcOrd="1" destOrd="0" presId="urn:microsoft.com/office/officeart/2005/8/layout/hierarchy6"/>
    <dgm:cxn modelId="{CEB62BEE-3731-E24E-A01A-B99D015134E1}" type="presParOf" srcId="{D85C26F5-F634-7B49-9C85-E2A967CA3F6C}" destId="{EDDEBDCA-5431-6B4B-9EE4-3FCD899AD8B7}" srcOrd="1" destOrd="0" presId="urn:microsoft.com/office/officeart/2005/8/layout/hierarchy6"/>
    <dgm:cxn modelId="{CEB74675-D6B5-4543-9758-B488364C8C30}" type="presParOf" srcId="{EDDEBDCA-5431-6B4B-9EE4-3FCD899AD8B7}" destId="{01317218-2AB2-F448-BE23-89E3AC8E69D5}" srcOrd="0" destOrd="0" presId="urn:microsoft.com/office/officeart/2005/8/layout/hierarchy6"/>
    <dgm:cxn modelId="{449506DA-98A5-C947-BB74-C2B1D51497F4}" type="presParOf" srcId="{01317218-2AB2-F448-BE23-89E3AC8E69D5}" destId="{62B0B27E-2588-C249-8FAD-3EA5ABEA5ECB}" srcOrd="0" destOrd="0" presId="urn:microsoft.com/office/officeart/2005/8/layout/hierarchy6"/>
    <dgm:cxn modelId="{2A3E9457-C1BD-6D4C-970C-C5311DE0B6BD}" type="presParOf" srcId="{01317218-2AB2-F448-BE23-89E3AC8E69D5}" destId="{CEBF4197-D27B-9640-9014-116942CAD2A5}" srcOrd="1" destOrd="0" presId="urn:microsoft.com/office/officeart/2005/8/layout/hierarchy6"/>
    <dgm:cxn modelId="{CCDC18CA-1802-4E45-A7D7-0332FDE3E4EC}" type="presParOf" srcId="{EDDEBDCA-5431-6B4B-9EE4-3FCD899AD8B7}" destId="{EBFA28BE-F820-8448-8825-44333031E171}" srcOrd="1" destOrd="0" presId="urn:microsoft.com/office/officeart/2005/8/layout/hierarchy6"/>
    <dgm:cxn modelId="{2DD258DA-0D16-CD4A-A613-1D0162A8D68E}" type="presParOf" srcId="{EBFA28BE-F820-8448-8825-44333031E171}" destId="{74A03ACC-B369-7444-BF3F-CB8338B063D0}" srcOrd="0" destOrd="0" presId="urn:microsoft.com/office/officeart/2005/8/layout/hierarchy6"/>
    <dgm:cxn modelId="{39671C23-80C6-1E42-83FF-389DFE50DBEB}" type="presParOf" srcId="{EDDEBDCA-5431-6B4B-9EE4-3FCD899AD8B7}" destId="{6E33FD86-B239-9643-BA85-EF1DA1EAF425}" srcOrd="2" destOrd="0" presId="urn:microsoft.com/office/officeart/2005/8/layout/hierarchy6"/>
    <dgm:cxn modelId="{74ECCE4B-5E30-664D-BEA8-271087028C32}" type="presParOf" srcId="{6E33FD86-B239-9643-BA85-EF1DA1EAF425}" destId="{8F45F8BA-650C-6840-AF58-5A50A8953ED7}" srcOrd="0" destOrd="0" presId="urn:microsoft.com/office/officeart/2005/8/layout/hierarchy6"/>
    <dgm:cxn modelId="{86006B3B-B6A0-284F-A2C3-28A277F7A01E}" type="presParOf" srcId="{6E33FD86-B239-9643-BA85-EF1DA1EAF425}" destId="{4DB3BDFC-3276-C74A-855F-774B01C4CE8F}" srcOrd="1" destOrd="0" presId="urn:microsoft.com/office/officeart/2005/8/layout/hierarchy6"/>
    <dgm:cxn modelId="{78A0DD26-0BD6-0A42-AE53-F1713667B255}" type="presParOf" srcId="{EDDEBDCA-5431-6B4B-9EE4-3FCD899AD8B7}" destId="{DB4207AE-7334-5C41-99EF-14620086F298}" srcOrd="3" destOrd="0" presId="urn:microsoft.com/office/officeart/2005/8/layout/hierarchy6"/>
    <dgm:cxn modelId="{19A789FC-9E83-664E-B864-97C614D0DD38}" type="presParOf" srcId="{DB4207AE-7334-5C41-99EF-14620086F298}" destId="{A0F5D2E2-8F87-EC4A-A185-6BC06F8FC167}" srcOrd="0" destOrd="0" presId="urn:microsoft.com/office/officeart/2005/8/layout/hierarchy6"/>
    <dgm:cxn modelId="{25B59C38-0B3F-AF46-9947-41A2F54D9040}" type="presParOf" srcId="{EDDEBDCA-5431-6B4B-9EE4-3FCD899AD8B7}" destId="{22BFAFE6-6590-8841-9422-ABA7EE9B9EAA}" srcOrd="4" destOrd="0" presId="urn:microsoft.com/office/officeart/2005/8/layout/hierarchy6"/>
    <dgm:cxn modelId="{5B50715D-23A3-4F46-B5A7-C8D353AA76C7}" type="presParOf" srcId="{22BFAFE6-6590-8841-9422-ABA7EE9B9EAA}" destId="{B81CA72A-630C-F344-847C-013F9300B38A}" srcOrd="0" destOrd="0" presId="urn:microsoft.com/office/officeart/2005/8/layout/hierarchy6"/>
    <dgm:cxn modelId="{A64561FC-468D-E04C-B0ED-0196B3A1CBC9}" type="presParOf" srcId="{22BFAFE6-6590-8841-9422-ABA7EE9B9EAA}" destId="{6FFAF3D6-DF73-4E4D-80E2-297D7E3F6FC5}" srcOrd="1" destOrd="0" presId="urn:microsoft.com/office/officeart/2005/8/layout/hierarchy6"/>
    <dgm:cxn modelId="{0852F287-55C1-4B55-8D52-7E4EB5943E03}" type="presParOf" srcId="{EDDEBDCA-5431-6B4B-9EE4-3FCD899AD8B7}" destId="{8BD93DBE-DCB2-47F9-BA07-0F34F493C5CB}" srcOrd="5" destOrd="0" presId="urn:microsoft.com/office/officeart/2005/8/layout/hierarchy6"/>
    <dgm:cxn modelId="{D19D55E1-5C63-4B3F-B1A3-6E277E289B07}" type="presParOf" srcId="{8BD93DBE-DCB2-47F9-BA07-0F34F493C5CB}" destId="{5B14D08B-FAF2-4F07-8881-547B98446FA9}" srcOrd="0" destOrd="0" presId="urn:microsoft.com/office/officeart/2005/8/layout/hierarchy6"/>
    <dgm:cxn modelId="{1A40F5C6-C8D1-4C44-B46D-FD3EFC546AE0}" type="presParOf" srcId="{EDDEBDCA-5431-6B4B-9EE4-3FCD899AD8B7}" destId="{A5A2AEAA-B67D-4F24-80CF-86BAEA30F071}" srcOrd="6" destOrd="0" presId="urn:microsoft.com/office/officeart/2005/8/layout/hierarchy6"/>
    <dgm:cxn modelId="{8234C6AF-9049-4458-AD72-E73A9BA56EA5}" type="presParOf" srcId="{A5A2AEAA-B67D-4F24-80CF-86BAEA30F071}" destId="{05A175EC-6A1F-4058-9658-56C97AB862CC}" srcOrd="0" destOrd="0" presId="urn:microsoft.com/office/officeart/2005/8/layout/hierarchy6"/>
    <dgm:cxn modelId="{E3A9F738-D6A1-4928-95D8-0BA05C375CE5}" type="presParOf" srcId="{A5A2AEAA-B67D-4F24-80CF-86BAEA30F071}" destId="{754E646F-0A6F-4948-80BA-E24B64E5181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0ECE9-3A7D-4CFE-A733-EEB86056FC8F}">
      <dsp:nvSpPr>
        <dsp:cNvPr id="0" name=""/>
        <dsp:cNvSpPr/>
      </dsp:nvSpPr>
      <dsp:spPr>
        <a:xfrm>
          <a:off x="4292200" y="1396400"/>
          <a:ext cx="3890692" cy="514631"/>
        </a:xfrm>
        <a:custGeom>
          <a:avLst/>
          <a:gdLst/>
          <a:ahLst/>
          <a:cxnLst/>
          <a:rect l="0" t="0" r="0" b="0"/>
          <a:pathLst>
            <a:path>
              <a:moveTo>
                <a:pt x="0" y="0"/>
              </a:moveTo>
              <a:lnTo>
                <a:pt x="0" y="456635"/>
              </a:lnTo>
              <a:lnTo>
                <a:pt x="3890692" y="456635"/>
              </a:lnTo>
              <a:lnTo>
                <a:pt x="3890692" y="514631"/>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8443C5-DC7A-B347-BF5B-DEAB80B853B8}">
      <dsp:nvSpPr>
        <dsp:cNvPr id="0" name=""/>
        <dsp:cNvSpPr/>
      </dsp:nvSpPr>
      <dsp:spPr>
        <a:xfrm>
          <a:off x="4292200" y="1396400"/>
          <a:ext cx="3093344" cy="530318"/>
        </a:xfrm>
        <a:custGeom>
          <a:avLst/>
          <a:gdLst/>
          <a:ahLst/>
          <a:cxnLst/>
          <a:rect l="0" t="0" r="0" b="0"/>
          <a:pathLst>
            <a:path>
              <a:moveTo>
                <a:pt x="0" y="0"/>
              </a:moveTo>
              <a:lnTo>
                <a:pt x="0" y="472322"/>
              </a:lnTo>
              <a:lnTo>
                <a:pt x="3093344" y="472322"/>
              </a:lnTo>
              <a:lnTo>
                <a:pt x="3093344" y="530318"/>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F1090A-D439-5246-B8E5-15388313278A}">
      <dsp:nvSpPr>
        <dsp:cNvPr id="0" name=""/>
        <dsp:cNvSpPr/>
      </dsp:nvSpPr>
      <dsp:spPr>
        <a:xfrm>
          <a:off x="6329349" y="2730808"/>
          <a:ext cx="108311" cy="368139"/>
        </a:xfrm>
        <a:custGeom>
          <a:avLst/>
          <a:gdLst/>
          <a:ahLst/>
          <a:cxnLst/>
          <a:rect l="0" t="0" r="0" b="0"/>
          <a:pathLst>
            <a:path>
              <a:moveTo>
                <a:pt x="108311" y="0"/>
              </a:moveTo>
              <a:lnTo>
                <a:pt x="108311" y="310143"/>
              </a:lnTo>
              <a:lnTo>
                <a:pt x="0" y="310143"/>
              </a:lnTo>
              <a:lnTo>
                <a:pt x="0" y="368139"/>
              </a:lnTo>
            </a:path>
          </a:pathLst>
        </a:custGeom>
        <a:noFill/>
        <a:ln w="9525" cap="flat" cmpd="sng" algn="ctr">
          <a:solidFill>
            <a:schemeClr val="dk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7252C4-45D2-1248-8F2C-5547AEB6AD6F}">
      <dsp:nvSpPr>
        <dsp:cNvPr id="0" name=""/>
        <dsp:cNvSpPr/>
      </dsp:nvSpPr>
      <dsp:spPr>
        <a:xfrm>
          <a:off x="4292200" y="1396400"/>
          <a:ext cx="2145459" cy="525058"/>
        </a:xfrm>
        <a:custGeom>
          <a:avLst/>
          <a:gdLst/>
          <a:ahLst/>
          <a:cxnLst/>
          <a:rect l="0" t="0" r="0" b="0"/>
          <a:pathLst>
            <a:path>
              <a:moveTo>
                <a:pt x="0" y="0"/>
              </a:moveTo>
              <a:lnTo>
                <a:pt x="0" y="467063"/>
              </a:lnTo>
              <a:lnTo>
                <a:pt x="2145459" y="467063"/>
              </a:lnTo>
              <a:lnTo>
                <a:pt x="2145459" y="525058"/>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9B9EA1-B512-874E-B89D-9FAFDFBE05D2}">
      <dsp:nvSpPr>
        <dsp:cNvPr id="0" name=""/>
        <dsp:cNvSpPr/>
      </dsp:nvSpPr>
      <dsp:spPr>
        <a:xfrm>
          <a:off x="4292200" y="1396400"/>
          <a:ext cx="1198394" cy="531753"/>
        </a:xfrm>
        <a:custGeom>
          <a:avLst/>
          <a:gdLst/>
          <a:ahLst/>
          <a:cxnLst/>
          <a:rect l="0" t="0" r="0" b="0"/>
          <a:pathLst>
            <a:path>
              <a:moveTo>
                <a:pt x="0" y="0"/>
              </a:moveTo>
              <a:lnTo>
                <a:pt x="0" y="473757"/>
              </a:lnTo>
              <a:lnTo>
                <a:pt x="1198394" y="473757"/>
              </a:lnTo>
              <a:lnTo>
                <a:pt x="1198394" y="531753"/>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07096A-B7BD-A747-9461-3AB277A92E3C}">
      <dsp:nvSpPr>
        <dsp:cNvPr id="0" name=""/>
        <dsp:cNvSpPr/>
      </dsp:nvSpPr>
      <dsp:spPr>
        <a:xfrm>
          <a:off x="4292200" y="1396400"/>
          <a:ext cx="218312" cy="554531"/>
        </a:xfrm>
        <a:custGeom>
          <a:avLst/>
          <a:gdLst/>
          <a:ahLst/>
          <a:cxnLst/>
          <a:rect l="0" t="0" r="0" b="0"/>
          <a:pathLst>
            <a:path>
              <a:moveTo>
                <a:pt x="0" y="0"/>
              </a:moveTo>
              <a:lnTo>
                <a:pt x="0" y="496536"/>
              </a:lnTo>
              <a:lnTo>
                <a:pt x="218312" y="496536"/>
              </a:lnTo>
              <a:lnTo>
                <a:pt x="218312" y="554531"/>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E7166D-5DB6-42F5-A62C-1ED01713B2B8}">
      <dsp:nvSpPr>
        <dsp:cNvPr id="0" name=""/>
        <dsp:cNvSpPr/>
      </dsp:nvSpPr>
      <dsp:spPr>
        <a:xfrm>
          <a:off x="3477249" y="1396400"/>
          <a:ext cx="814951" cy="526219"/>
        </a:xfrm>
        <a:custGeom>
          <a:avLst/>
          <a:gdLst/>
          <a:ahLst/>
          <a:cxnLst/>
          <a:rect l="0" t="0" r="0" b="0"/>
          <a:pathLst>
            <a:path>
              <a:moveTo>
                <a:pt x="814951" y="0"/>
              </a:moveTo>
              <a:lnTo>
                <a:pt x="814951" y="468223"/>
              </a:lnTo>
              <a:lnTo>
                <a:pt x="0" y="468223"/>
              </a:lnTo>
              <a:lnTo>
                <a:pt x="0" y="526219"/>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7766DB-411E-234A-9274-211E64574B85}">
      <dsp:nvSpPr>
        <dsp:cNvPr id="0" name=""/>
        <dsp:cNvSpPr/>
      </dsp:nvSpPr>
      <dsp:spPr>
        <a:xfrm>
          <a:off x="2424768" y="1396400"/>
          <a:ext cx="1867432" cy="524708"/>
        </a:xfrm>
        <a:custGeom>
          <a:avLst/>
          <a:gdLst/>
          <a:ahLst/>
          <a:cxnLst/>
          <a:rect l="0" t="0" r="0" b="0"/>
          <a:pathLst>
            <a:path>
              <a:moveTo>
                <a:pt x="1867432" y="0"/>
              </a:moveTo>
              <a:lnTo>
                <a:pt x="1867432" y="466713"/>
              </a:lnTo>
              <a:lnTo>
                <a:pt x="0" y="466713"/>
              </a:lnTo>
              <a:lnTo>
                <a:pt x="0" y="524708"/>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503CA4-6726-A64B-834B-75C7FABE1F2F}">
      <dsp:nvSpPr>
        <dsp:cNvPr id="0" name=""/>
        <dsp:cNvSpPr/>
      </dsp:nvSpPr>
      <dsp:spPr>
        <a:xfrm>
          <a:off x="1338221" y="1396400"/>
          <a:ext cx="2953979" cy="521083"/>
        </a:xfrm>
        <a:custGeom>
          <a:avLst/>
          <a:gdLst/>
          <a:ahLst/>
          <a:cxnLst/>
          <a:rect l="0" t="0" r="0" b="0"/>
          <a:pathLst>
            <a:path>
              <a:moveTo>
                <a:pt x="2953979" y="0"/>
              </a:moveTo>
              <a:lnTo>
                <a:pt x="2953979" y="463087"/>
              </a:lnTo>
              <a:lnTo>
                <a:pt x="0" y="463087"/>
              </a:lnTo>
              <a:lnTo>
                <a:pt x="0" y="521083"/>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64A896-6C3E-46F2-A222-CC045C96B281}">
      <dsp:nvSpPr>
        <dsp:cNvPr id="0" name=""/>
        <dsp:cNvSpPr/>
      </dsp:nvSpPr>
      <dsp:spPr>
        <a:xfrm>
          <a:off x="348864" y="2616545"/>
          <a:ext cx="91440" cy="430532"/>
        </a:xfrm>
        <a:custGeom>
          <a:avLst/>
          <a:gdLst/>
          <a:ahLst/>
          <a:cxnLst/>
          <a:rect l="0" t="0" r="0" b="0"/>
          <a:pathLst>
            <a:path>
              <a:moveTo>
                <a:pt x="45720" y="0"/>
              </a:moveTo>
              <a:lnTo>
                <a:pt x="45720" y="372537"/>
              </a:lnTo>
              <a:lnTo>
                <a:pt x="52280" y="372537"/>
              </a:lnTo>
              <a:lnTo>
                <a:pt x="52280" y="430532"/>
              </a:lnTo>
            </a:path>
          </a:pathLst>
        </a:custGeom>
        <a:noFill/>
        <a:ln w="9525" cap="flat" cmpd="sng" algn="ctr">
          <a:solidFill>
            <a:schemeClr val="dk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0C353C-F9C6-1A44-8948-1B66B6E4ACEB}">
      <dsp:nvSpPr>
        <dsp:cNvPr id="0" name=""/>
        <dsp:cNvSpPr/>
      </dsp:nvSpPr>
      <dsp:spPr>
        <a:xfrm>
          <a:off x="394584" y="1396400"/>
          <a:ext cx="3897616" cy="514631"/>
        </a:xfrm>
        <a:custGeom>
          <a:avLst/>
          <a:gdLst/>
          <a:ahLst/>
          <a:cxnLst/>
          <a:rect l="0" t="0" r="0" b="0"/>
          <a:pathLst>
            <a:path>
              <a:moveTo>
                <a:pt x="3897616" y="0"/>
              </a:moveTo>
              <a:lnTo>
                <a:pt x="3897616" y="456635"/>
              </a:lnTo>
              <a:lnTo>
                <a:pt x="0" y="456635"/>
              </a:lnTo>
              <a:lnTo>
                <a:pt x="0" y="514631"/>
              </a:lnTo>
            </a:path>
          </a:pathLst>
        </a:custGeom>
        <a:noFill/>
        <a:ln w="9525" cap="flat"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0A9337-3726-0F4E-9FFB-EDC06E43C2C9}">
      <dsp:nvSpPr>
        <dsp:cNvPr id="0" name=""/>
        <dsp:cNvSpPr/>
      </dsp:nvSpPr>
      <dsp:spPr>
        <a:xfrm>
          <a:off x="2565573" y="502208"/>
          <a:ext cx="3453254" cy="894191"/>
        </a:xfrm>
        <a:prstGeom prst="roundRect">
          <a:avLst>
            <a:gd name="adj" fmla="val 10000"/>
          </a:avLst>
        </a:prstGeom>
        <a:solidFill>
          <a:srgbClr val="C00000">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04EC54-8BAA-A544-BE39-FB3BEB1CD822}">
      <dsp:nvSpPr>
        <dsp:cNvPr id="0" name=""/>
        <dsp:cNvSpPr/>
      </dsp:nvSpPr>
      <dsp:spPr>
        <a:xfrm>
          <a:off x="2635133" y="568290"/>
          <a:ext cx="3453254" cy="894191"/>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b="0" kern="1200" dirty="0">
              <a:solidFill>
                <a:schemeClr val="bg1"/>
              </a:solidFill>
              <a:latin typeface="Staatliches" pitchFamily="2" charset="0"/>
              <a:cs typeface="Calibri"/>
            </a:rPr>
            <a:t>Active Properties (</a:t>
          </a:r>
          <a:r>
            <a:rPr lang="sv-SE" sz="2000" b="0" kern="1200" dirty="0" err="1">
              <a:solidFill>
                <a:schemeClr val="bg1"/>
              </a:solidFill>
              <a:latin typeface="Staatliches" pitchFamily="2" charset="0"/>
              <a:cs typeface="Calibri"/>
            </a:rPr>
            <a:t>publ</a:t>
          </a:r>
          <a:r>
            <a:rPr lang="sv-SE" sz="2000" b="0" kern="1200" dirty="0">
              <a:solidFill>
                <a:schemeClr val="bg1"/>
              </a:solidFill>
              <a:latin typeface="Staatliches" pitchFamily="2" charset="0"/>
              <a:cs typeface="Calibri"/>
            </a:rPr>
            <a:t>) koncern</a:t>
          </a:r>
        </a:p>
      </dsp:txBody>
      <dsp:txXfrm>
        <a:off x="2661323" y="594480"/>
        <a:ext cx="3400874" cy="841811"/>
      </dsp:txXfrm>
    </dsp:sp>
    <dsp:sp modelId="{8F8F612C-937A-E540-95E5-04B51DC02732}">
      <dsp:nvSpPr>
        <dsp:cNvPr id="0" name=""/>
        <dsp:cNvSpPr/>
      </dsp:nvSpPr>
      <dsp:spPr>
        <a:xfrm>
          <a:off x="19499" y="1911031"/>
          <a:ext cx="750170" cy="705513"/>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9C6ABA-9ABE-FF4D-A912-1407239FAE0A}">
      <dsp:nvSpPr>
        <dsp:cNvPr id="0" name=""/>
        <dsp:cNvSpPr/>
      </dsp:nvSpPr>
      <dsp:spPr>
        <a:xfrm>
          <a:off x="89059" y="1977113"/>
          <a:ext cx="750170" cy="705513"/>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DISAB Fastighets AB</a:t>
          </a:r>
          <a:endParaRPr lang="sv-SE" sz="900" b="0" kern="1200" dirty="0">
            <a:solidFill>
              <a:schemeClr val="bg1"/>
            </a:solidFill>
            <a:latin typeface="Lato" panose="020F0502020204030203" pitchFamily="34" charset="77"/>
            <a:ea typeface="+mn-ea"/>
            <a:cs typeface="Calibri"/>
          </a:endParaRPr>
        </a:p>
      </dsp:txBody>
      <dsp:txXfrm>
        <a:off x="109723" y="1997777"/>
        <a:ext cx="708842" cy="664185"/>
      </dsp:txXfrm>
    </dsp:sp>
    <dsp:sp modelId="{4E275AF1-F736-4DF1-97EE-CEB633FC05AE}">
      <dsp:nvSpPr>
        <dsp:cNvPr id="0" name=""/>
        <dsp:cNvSpPr/>
      </dsp:nvSpPr>
      <dsp:spPr>
        <a:xfrm>
          <a:off x="10039" y="3047077"/>
          <a:ext cx="782211" cy="628646"/>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35101C6-5F61-44CA-8011-A463805E2638}">
      <dsp:nvSpPr>
        <dsp:cNvPr id="0" name=""/>
        <dsp:cNvSpPr/>
      </dsp:nvSpPr>
      <dsp:spPr>
        <a:xfrm>
          <a:off x="79599" y="3113159"/>
          <a:ext cx="782211" cy="628646"/>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DIRO Fastigheter AB</a:t>
          </a:r>
          <a:endParaRPr lang="sv-SE" sz="900" b="0" kern="1200" dirty="0">
            <a:solidFill>
              <a:schemeClr val="bg1"/>
            </a:solidFill>
            <a:latin typeface="Lato" panose="020F0502020204030203" pitchFamily="34" charset="77"/>
            <a:ea typeface="+mn-ea"/>
            <a:cs typeface="Calibri"/>
          </a:endParaRPr>
        </a:p>
      </dsp:txBody>
      <dsp:txXfrm>
        <a:off x="98011" y="3131571"/>
        <a:ext cx="745387" cy="591822"/>
      </dsp:txXfrm>
    </dsp:sp>
    <dsp:sp modelId="{3B9B56C7-59EB-E14A-A3B5-E20CCF6061BD}">
      <dsp:nvSpPr>
        <dsp:cNvPr id="0" name=""/>
        <dsp:cNvSpPr/>
      </dsp:nvSpPr>
      <dsp:spPr>
        <a:xfrm>
          <a:off x="926700" y="1917483"/>
          <a:ext cx="823041" cy="705513"/>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C298A7-353E-8A45-B111-D9FAEB02D5D5}">
      <dsp:nvSpPr>
        <dsp:cNvPr id="0" name=""/>
        <dsp:cNvSpPr/>
      </dsp:nvSpPr>
      <dsp:spPr>
        <a:xfrm>
          <a:off x="996260" y="1983565"/>
          <a:ext cx="823041" cy="705513"/>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Rosenfors Fastighets AB</a:t>
          </a:r>
          <a:endParaRPr lang="sv-SE" sz="900" b="0" kern="1200" dirty="0">
            <a:solidFill>
              <a:schemeClr val="bg1"/>
            </a:solidFill>
            <a:latin typeface="Lato" panose="020F0502020204030203" pitchFamily="34" charset="77"/>
            <a:ea typeface="+mn-ea"/>
            <a:cs typeface="Calibri"/>
          </a:endParaRPr>
        </a:p>
      </dsp:txBody>
      <dsp:txXfrm>
        <a:off x="1016924" y="2004229"/>
        <a:ext cx="781713" cy="664185"/>
      </dsp:txXfrm>
    </dsp:sp>
    <dsp:sp modelId="{87C6C649-375A-704A-B124-8E9AEFD33837}">
      <dsp:nvSpPr>
        <dsp:cNvPr id="0" name=""/>
        <dsp:cNvSpPr/>
      </dsp:nvSpPr>
      <dsp:spPr>
        <a:xfrm>
          <a:off x="1883184" y="1921108"/>
          <a:ext cx="1083167" cy="705509"/>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A842DF-1FC6-EA46-A065-2B306D9EEAB9}">
      <dsp:nvSpPr>
        <dsp:cNvPr id="0" name=""/>
        <dsp:cNvSpPr/>
      </dsp:nvSpPr>
      <dsp:spPr>
        <a:xfrm>
          <a:off x="1952744" y="1987190"/>
          <a:ext cx="1083167" cy="705509"/>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Skeppshult Industrifastigheter AB</a:t>
          </a:r>
          <a:endParaRPr lang="sv-SE" sz="900" b="0" kern="1200" dirty="0">
            <a:solidFill>
              <a:schemeClr val="bg1"/>
            </a:solidFill>
            <a:latin typeface="Lato" panose="020F0502020204030203" pitchFamily="34" charset="77"/>
            <a:ea typeface="+mn-ea"/>
            <a:cs typeface="Calibri"/>
          </a:endParaRPr>
        </a:p>
      </dsp:txBody>
      <dsp:txXfrm>
        <a:off x="1973408" y="2007854"/>
        <a:ext cx="1041839" cy="664181"/>
      </dsp:txXfrm>
    </dsp:sp>
    <dsp:sp modelId="{C427E1B4-0B7B-4AD9-A537-8FBBB1B54317}">
      <dsp:nvSpPr>
        <dsp:cNvPr id="0" name=""/>
        <dsp:cNvSpPr/>
      </dsp:nvSpPr>
      <dsp:spPr>
        <a:xfrm>
          <a:off x="3087467" y="1922619"/>
          <a:ext cx="779563" cy="729031"/>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EE70D6-27AC-473A-AE7D-43F19E35AB41}">
      <dsp:nvSpPr>
        <dsp:cNvPr id="0" name=""/>
        <dsp:cNvSpPr/>
      </dsp:nvSpPr>
      <dsp:spPr>
        <a:xfrm>
          <a:off x="3157027" y="1988701"/>
          <a:ext cx="779563" cy="729031"/>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Byggfast</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Osby AB</a:t>
          </a:r>
          <a:endParaRPr lang="sv-SE" sz="900" b="0" kern="1200" dirty="0">
            <a:solidFill>
              <a:schemeClr val="bg1"/>
            </a:solidFill>
            <a:latin typeface="Lato" panose="020F0502020204030203" pitchFamily="34" charset="77"/>
            <a:ea typeface="+mn-ea"/>
            <a:cs typeface="Calibri"/>
          </a:endParaRPr>
        </a:p>
      </dsp:txBody>
      <dsp:txXfrm>
        <a:off x="3178380" y="2010054"/>
        <a:ext cx="736857" cy="686325"/>
      </dsp:txXfrm>
    </dsp:sp>
    <dsp:sp modelId="{DC8268CE-9FB7-8C4C-88A0-45578CA4771B}">
      <dsp:nvSpPr>
        <dsp:cNvPr id="0" name=""/>
        <dsp:cNvSpPr/>
      </dsp:nvSpPr>
      <dsp:spPr>
        <a:xfrm>
          <a:off x="4038423" y="1950932"/>
          <a:ext cx="944180" cy="714307"/>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96F049-2F67-0948-BA63-487418BCF020}">
      <dsp:nvSpPr>
        <dsp:cNvPr id="0" name=""/>
        <dsp:cNvSpPr/>
      </dsp:nvSpPr>
      <dsp:spPr>
        <a:xfrm>
          <a:off x="4107983" y="2017014"/>
          <a:ext cx="944180" cy="714307"/>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DJ Ronneby AB</a:t>
          </a:r>
          <a:endParaRPr lang="sv-SE" sz="900" b="0" kern="1200" dirty="0">
            <a:solidFill>
              <a:schemeClr val="bg1"/>
            </a:solidFill>
            <a:latin typeface="Lato" panose="020F0502020204030203" pitchFamily="34" charset="77"/>
            <a:ea typeface="+mn-ea"/>
            <a:cs typeface="Calibri"/>
          </a:endParaRPr>
        </a:p>
      </dsp:txBody>
      <dsp:txXfrm>
        <a:off x="4128904" y="2037935"/>
        <a:ext cx="902338" cy="672465"/>
      </dsp:txXfrm>
    </dsp:sp>
    <dsp:sp modelId="{2EC023DD-B7A1-0249-82A2-B9B2C5FB669E}">
      <dsp:nvSpPr>
        <dsp:cNvPr id="0" name=""/>
        <dsp:cNvSpPr/>
      </dsp:nvSpPr>
      <dsp:spPr>
        <a:xfrm>
          <a:off x="5135127" y="1928153"/>
          <a:ext cx="710937" cy="803454"/>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2C34EE-1FC4-9448-9FF7-1EBC42359700}">
      <dsp:nvSpPr>
        <dsp:cNvPr id="0" name=""/>
        <dsp:cNvSpPr/>
      </dsp:nvSpPr>
      <dsp:spPr>
        <a:xfrm>
          <a:off x="5204687" y="1994235"/>
          <a:ext cx="710937" cy="803454"/>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Sörbydal Fastighets AB</a:t>
          </a:r>
          <a:endParaRPr lang="sv-SE" sz="900" b="0" kern="1200" dirty="0">
            <a:solidFill>
              <a:schemeClr val="bg1"/>
            </a:solidFill>
            <a:latin typeface="Lato" panose="020F0502020204030203" pitchFamily="34" charset="77"/>
            <a:ea typeface="+mn-ea"/>
            <a:cs typeface="Calibri"/>
          </a:endParaRPr>
        </a:p>
      </dsp:txBody>
      <dsp:txXfrm>
        <a:off x="5225510" y="2015058"/>
        <a:ext cx="669291" cy="761808"/>
      </dsp:txXfrm>
    </dsp:sp>
    <dsp:sp modelId="{7E10437C-4FD1-1F4A-858B-FFA77E518B37}">
      <dsp:nvSpPr>
        <dsp:cNvPr id="0" name=""/>
        <dsp:cNvSpPr/>
      </dsp:nvSpPr>
      <dsp:spPr>
        <a:xfrm>
          <a:off x="5964781" y="1921458"/>
          <a:ext cx="945758" cy="809349"/>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0EC26D-18C9-C742-ADDC-A777AD3107C5}">
      <dsp:nvSpPr>
        <dsp:cNvPr id="0" name=""/>
        <dsp:cNvSpPr/>
      </dsp:nvSpPr>
      <dsp:spPr>
        <a:xfrm>
          <a:off x="6034341" y="1987540"/>
          <a:ext cx="945758" cy="809349"/>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dirty="0">
              <a:solidFill>
                <a:schemeClr val="bg1"/>
              </a:solidFill>
              <a:latin typeface="Lato" panose="020F0502020204030203" pitchFamily="34" charset="77"/>
              <a:ea typeface="+mn-ea"/>
              <a:cs typeface="Calibri"/>
            </a:rPr>
            <a:t>100%</a:t>
          </a:r>
          <a:br>
            <a:rPr lang="sv-SE" sz="900" b="0" kern="1200" dirty="0">
              <a:solidFill>
                <a:schemeClr val="bg1"/>
              </a:solidFill>
              <a:latin typeface="Lato" panose="020F0502020204030203" pitchFamily="34" charset="77"/>
              <a:ea typeface="+mn-ea"/>
              <a:cs typeface="Calibri"/>
            </a:rPr>
          </a:br>
          <a:r>
            <a:rPr lang="sv-SE" sz="900" b="0" kern="1200" dirty="0">
              <a:solidFill>
                <a:schemeClr val="bg1"/>
              </a:solidFill>
              <a:latin typeface="Lato" panose="020F0502020204030203" pitchFamily="34" charset="77"/>
              <a:ea typeface="+mn-ea"/>
              <a:cs typeface="Calibri"/>
            </a:rPr>
            <a:t>S i Ronneby  Fastighets AB</a:t>
          </a:r>
        </a:p>
      </dsp:txBody>
      <dsp:txXfrm>
        <a:off x="6058046" y="2011245"/>
        <a:ext cx="898348" cy="761939"/>
      </dsp:txXfrm>
    </dsp:sp>
    <dsp:sp modelId="{4D1A1903-A708-5540-94D9-3747FCA37BA3}">
      <dsp:nvSpPr>
        <dsp:cNvPr id="0" name=""/>
        <dsp:cNvSpPr/>
      </dsp:nvSpPr>
      <dsp:spPr>
        <a:xfrm>
          <a:off x="5781405" y="3098948"/>
          <a:ext cx="1095888" cy="657710"/>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A137CD-46C4-834B-8C1F-DF20F9D925ED}">
      <dsp:nvSpPr>
        <dsp:cNvPr id="0" name=""/>
        <dsp:cNvSpPr/>
      </dsp:nvSpPr>
      <dsp:spPr>
        <a:xfrm>
          <a:off x="5850965" y="3165030"/>
          <a:ext cx="1095888" cy="657710"/>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a:t>
          </a:r>
          <a:br>
            <a:rPr lang="sv-SE" sz="900" b="0" kern="1200">
              <a:solidFill>
                <a:schemeClr val="bg1"/>
              </a:solidFill>
              <a:latin typeface="Lato" panose="020F0502020204030203" pitchFamily="34" charset="77"/>
              <a:ea typeface="+mn-ea"/>
              <a:cs typeface="Calibri"/>
            </a:rPr>
          </a:br>
          <a:r>
            <a:rPr lang="sv-SE" sz="900" b="0" kern="1200">
              <a:solidFill>
                <a:schemeClr val="bg1"/>
              </a:solidFill>
              <a:latin typeface="Lato" panose="020F0502020204030203" pitchFamily="34" charset="77"/>
              <a:ea typeface="+mn-ea"/>
              <a:cs typeface="Calibri"/>
            </a:rPr>
            <a:t>Ronnebys Soft Center Fastighets AB</a:t>
          </a:r>
          <a:endParaRPr lang="sv-SE" sz="900" b="0" kern="1200" dirty="0">
            <a:solidFill>
              <a:schemeClr val="bg1"/>
            </a:solidFill>
            <a:latin typeface="Lato" panose="020F0502020204030203" pitchFamily="34" charset="77"/>
            <a:ea typeface="+mn-ea"/>
            <a:cs typeface="Calibri"/>
          </a:endParaRPr>
        </a:p>
      </dsp:txBody>
      <dsp:txXfrm>
        <a:off x="5870229" y="3184294"/>
        <a:ext cx="1057360" cy="619182"/>
      </dsp:txXfrm>
    </dsp:sp>
    <dsp:sp modelId="{B2BE1E64-A202-8041-A216-4D1D7E294B5A}">
      <dsp:nvSpPr>
        <dsp:cNvPr id="0" name=""/>
        <dsp:cNvSpPr/>
      </dsp:nvSpPr>
      <dsp:spPr>
        <a:xfrm>
          <a:off x="7035248" y="1926718"/>
          <a:ext cx="700594" cy="741232"/>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75F6DF-15F8-2F45-AC5E-145140AE46B6}">
      <dsp:nvSpPr>
        <dsp:cNvPr id="0" name=""/>
        <dsp:cNvSpPr/>
      </dsp:nvSpPr>
      <dsp:spPr>
        <a:xfrm>
          <a:off x="7104808" y="1992800"/>
          <a:ext cx="700594" cy="741232"/>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dirty="0">
              <a:solidFill>
                <a:schemeClr val="bg1"/>
              </a:solidFill>
              <a:latin typeface="Lato" panose="020F0502020204030203" pitchFamily="34" charset="77"/>
              <a:ea typeface="+mn-ea"/>
              <a:cs typeface="Calibri"/>
            </a:rPr>
            <a:t>100% </a:t>
          </a:r>
          <a:br>
            <a:rPr lang="sv-SE" sz="900" b="0" kern="1200" dirty="0">
              <a:solidFill>
                <a:schemeClr val="bg1"/>
              </a:solidFill>
              <a:latin typeface="Lato" panose="020F0502020204030203" pitchFamily="34" charset="77"/>
              <a:ea typeface="+mn-ea"/>
              <a:cs typeface="Calibri"/>
            </a:rPr>
          </a:br>
          <a:r>
            <a:rPr lang="sv-SE" sz="900" b="0" kern="1200" dirty="0">
              <a:solidFill>
                <a:schemeClr val="bg1"/>
              </a:solidFill>
              <a:latin typeface="Lato" panose="020F0502020204030203" pitchFamily="34" charset="77"/>
              <a:ea typeface="+mn-ea"/>
              <a:cs typeface="Calibri"/>
            </a:rPr>
            <a:t>Klippan Fastighets AB</a:t>
          </a:r>
        </a:p>
      </dsp:txBody>
      <dsp:txXfrm>
        <a:off x="7125328" y="2013320"/>
        <a:ext cx="659554" cy="700192"/>
      </dsp:txXfrm>
    </dsp:sp>
    <dsp:sp modelId="{057590E4-14BA-46B2-8AD4-CE44CCCC295F}">
      <dsp:nvSpPr>
        <dsp:cNvPr id="0" name=""/>
        <dsp:cNvSpPr/>
      </dsp:nvSpPr>
      <dsp:spPr>
        <a:xfrm>
          <a:off x="7869873" y="1911031"/>
          <a:ext cx="626039" cy="759137"/>
        </a:xfrm>
        <a:prstGeom prst="roundRect">
          <a:avLst>
            <a:gd name="adj" fmla="val 10000"/>
          </a:avLst>
        </a:prstGeom>
        <a:solidFill>
          <a:srgbClr val="4D4D4C">
            <a:alpha val="2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AA5F0B-073B-49FD-845D-B849CD4A8FE6}">
      <dsp:nvSpPr>
        <dsp:cNvPr id="0" name=""/>
        <dsp:cNvSpPr/>
      </dsp:nvSpPr>
      <dsp:spPr>
        <a:xfrm>
          <a:off x="7939433" y="1977113"/>
          <a:ext cx="626039" cy="759137"/>
        </a:xfrm>
        <a:prstGeom prst="roundRect">
          <a:avLst>
            <a:gd name="adj" fmla="val 10000"/>
          </a:avLst>
        </a:prstGeom>
        <a:solidFill>
          <a:srgbClr val="C00000">
            <a:alpha val="90000"/>
          </a:srgb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v-SE" sz="900" b="0" kern="1200">
              <a:solidFill>
                <a:schemeClr val="bg1"/>
              </a:solidFill>
              <a:latin typeface="Lato" panose="020F0502020204030203" pitchFamily="34" charset="77"/>
              <a:ea typeface="+mn-ea"/>
              <a:cs typeface="Calibri"/>
            </a:rPr>
            <a:t>100% Fuligula AB</a:t>
          </a:r>
          <a:endParaRPr lang="sv-SE" sz="900" b="0" kern="1200" dirty="0">
            <a:solidFill>
              <a:schemeClr val="bg1"/>
            </a:solidFill>
            <a:latin typeface="Lato" panose="020F0502020204030203" pitchFamily="34" charset="77"/>
            <a:ea typeface="+mn-ea"/>
            <a:cs typeface="Calibri"/>
          </a:endParaRPr>
        </a:p>
      </dsp:txBody>
      <dsp:txXfrm>
        <a:off x="7957769" y="1995449"/>
        <a:ext cx="589367" cy="722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175EC-6A1F-4058-9658-56C97AB862CC}">
      <dsp:nvSpPr>
        <dsp:cNvPr id="0" name=""/>
        <dsp:cNvSpPr/>
      </dsp:nvSpPr>
      <dsp:spPr>
        <a:xfrm>
          <a:off x="0" y="445461"/>
          <a:ext cx="4876762" cy="1152183"/>
        </a:xfrm>
        <a:prstGeom prst="roundRect">
          <a:avLst>
            <a:gd name="adj" fmla="val 10000"/>
          </a:avLst>
        </a:prstGeom>
        <a:solidFill>
          <a:srgbClr val="8E2318">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b="0" kern="1200" dirty="0">
              <a:solidFill>
                <a:srgbClr val="C00000"/>
              </a:solidFill>
              <a:latin typeface="Staatliches" pitchFamily="2" charset="0"/>
            </a:rPr>
            <a:t>Styrelse Active </a:t>
          </a:r>
          <a:r>
            <a:rPr lang="sv-SE" sz="1600" b="0" kern="1200" dirty="0" err="1">
              <a:solidFill>
                <a:srgbClr val="C00000"/>
              </a:solidFill>
              <a:latin typeface="Staatliches" pitchFamily="2" charset="0"/>
            </a:rPr>
            <a:t>Properties</a:t>
          </a:r>
          <a:r>
            <a:rPr lang="sv-SE" sz="1600" b="0" kern="1200" dirty="0">
              <a:solidFill>
                <a:srgbClr val="C00000"/>
              </a:solidFill>
              <a:latin typeface="Staatliches" pitchFamily="2" charset="0"/>
            </a:rPr>
            <a:t> AB</a:t>
          </a:r>
        </a:p>
      </dsp:txBody>
      <dsp:txXfrm>
        <a:off x="0" y="445461"/>
        <a:ext cx="1463028" cy="1152183"/>
      </dsp:txXfrm>
    </dsp:sp>
    <dsp:sp modelId="{B81CA72A-630C-F344-847C-013F9300B38A}">
      <dsp:nvSpPr>
        <dsp:cNvPr id="0" name=""/>
        <dsp:cNvSpPr/>
      </dsp:nvSpPr>
      <dsp:spPr>
        <a:xfrm>
          <a:off x="0" y="3547793"/>
          <a:ext cx="4876762" cy="1059499"/>
        </a:xfrm>
        <a:prstGeom prst="roundRect">
          <a:avLst>
            <a:gd name="adj" fmla="val 10000"/>
          </a:avLst>
        </a:prstGeom>
        <a:solidFill>
          <a:srgbClr val="8E2318">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b="0" kern="1200" dirty="0">
              <a:solidFill>
                <a:srgbClr val="C00000"/>
              </a:solidFill>
              <a:latin typeface="Staatliches" pitchFamily="2" charset="0"/>
            </a:rPr>
            <a:t>Marknadsföring, Hyresavtal.</a:t>
          </a:r>
        </a:p>
        <a:p>
          <a:pPr marL="0" lvl="0" indent="0" algn="ctr" defTabSz="488950">
            <a:lnSpc>
              <a:spcPct val="90000"/>
            </a:lnSpc>
            <a:spcBef>
              <a:spcPct val="0"/>
            </a:spcBef>
            <a:spcAft>
              <a:spcPct val="35000"/>
            </a:spcAft>
            <a:buNone/>
          </a:pPr>
          <a:r>
            <a:rPr lang="sv-SE" sz="1100" b="0" kern="1200" dirty="0">
              <a:solidFill>
                <a:srgbClr val="C00000"/>
              </a:solidFill>
              <a:latin typeface="Staatliches" pitchFamily="2" charset="0"/>
            </a:rPr>
            <a:t>Teknisk förvaltning Soft Center</a:t>
          </a:r>
        </a:p>
      </dsp:txBody>
      <dsp:txXfrm>
        <a:off x="0" y="3547793"/>
        <a:ext cx="1463028" cy="1059499"/>
      </dsp:txXfrm>
    </dsp:sp>
    <dsp:sp modelId="{8F45F8BA-650C-6840-AF58-5A50A8953ED7}">
      <dsp:nvSpPr>
        <dsp:cNvPr id="0" name=""/>
        <dsp:cNvSpPr/>
      </dsp:nvSpPr>
      <dsp:spPr>
        <a:xfrm>
          <a:off x="0" y="2588799"/>
          <a:ext cx="4876762" cy="895368"/>
        </a:xfrm>
        <a:prstGeom prst="roundRect">
          <a:avLst>
            <a:gd name="adj" fmla="val 10000"/>
          </a:avLst>
        </a:prstGeom>
        <a:solidFill>
          <a:srgbClr val="8E2318">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b="0" kern="1200" dirty="0">
              <a:solidFill>
                <a:srgbClr val="C00000"/>
              </a:solidFill>
              <a:latin typeface="Staatliches" pitchFamily="2" charset="0"/>
            </a:rPr>
            <a:t>Ekonomi, finans, personal fastigheter, byggnadsprojekt, uthyrning</a:t>
          </a:r>
        </a:p>
      </dsp:txBody>
      <dsp:txXfrm>
        <a:off x="0" y="2588799"/>
        <a:ext cx="1463028" cy="895368"/>
      </dsp:txXfrm>
    </dsp:sp>
    <dsp:sp modelId="{62B0B27E-2588-C249-8FAD-3EA5ABEA5ECB}">
      <dsp:nvSpPr>
        <dsp:cNvPr id="0" name=""/>
        <dsp:cNvSpPr/>
      </dsp:nvSpPr>
      <dsp:spPr>
        <a:xfrm>
          <a:off x="0" y="1665019"/>
          <a:ext cx="4876762" cy="855287"/>
        </a:xfrm>
        <a:prstGeom prst="roundRect">
          <a:avLst>
            <a:gd name="adj" fmla="val 10000"/>
          </a:avLst>
        </a:prstGeom>
        <a:solidFill>
          <a:srgbClr val="8E2318">
            <a:alpha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sv-SE" sz="1100" b="0" kern="1200" dirty="0">
              <a:solidFill>
                <a:srgbClr val="C00000"/>
              </a:solidFill>
              <a:latin typeface="Staatliches" pitchFamily="2" charset="0"/>
            </a:rPr>
            <a:t>Affärs- och produktutveckling, transaktioner, IR</a:t>
          </a:r>
          <a:r>
            <a:rPr lang="sv-SE" sz="1100" b="0" kern="1200" dirty="0">
              <a:solidFill>
                <a:srgbClr val="4D4D4C"/>
              </a:solidFill>
              <a:latin typeface="Staatliches" pitchFamily="2" charset="0"/>
            </a:rPr>
            <a:t>.</a:t>
          </a:r>
        </a:p>
      </dsp:txBody>
      <dsp:txXfrm>
        <a:off x="0" y="1665019"/>
        <a:ext cx="1463028" cy="855287"/>
      </dsp:txXfrm>
    </dsp:sp>
    <dsp:sp modelId="{2F6976A1-53C6-2C4B-A0F3-260EB2928481}">
      <dsp:nvSpPr>
        <dsp:cNvPr id="0" name=""/>
        <dsp:cNvSpPr/>
      </dsp:nvSpPr>
      <dsp:spPr>
        <a:xfrm>
          <a:off x="2646396" y="1739020"/>
          <a:ext cx="1700915" cy="712781"/>
        </a:xfrm>
        <a:prstGeom prst="roundRect">
          <a:avLst>
            <a:gd name="adj" fmla="val 1000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v-SE" sz="1000" b="0" kern="1200" dirty="0">
              <a:solidFill>
                <a:schemeClr val="bg1"/>
              </a:solidFill>
              <a:latin typeface="Lato" panose="020F0502020204030203" pitchFamily="34" charset="77"/>
            </a:rPr>
            <a:t>VD, Sven-Olof Linderoth</a:t>
          </a:r>
        </a:p>
      </dsp:txBody>
      <dsp:txXfrm>
        <a:off x="2667273" y="1759897"/>
        <a:ext cx="1659161" cy="671027"/>
      </dsp:txXfrm>
    </dsp:sp>
    <dsp:sp modelId="{5A73ACF7-69D7-6F49-9C85-88AAF0EB8A43}">
      <dsp:nvSpPr>
        <dsp:cNvPr id="0" name=""/>
        <dsp:cNvSpPr/>
      </dsp:nvSpPr>
      <dsp:spPr>
        <a:xfrm>
          <a:off x="2661936" y="2451802"/>
          <a:ext cx="834917" cy="263486"/>
        </a:xfrm>
        <a:custGeom>
          <a:avLst/>
          <a:gdLst/>
          <a:ahLst/>
          <a:cxnLst/>
          <a:rect l="0" t="0" r="0" b="0"/>
          <a:pathLst>
            <a:path>
              <a:moveTo>
                <a:pt x="834917" y="0"/>
              </a:moveTo>
              <a:lnTo>
                <a:pt x="834917" y="131743"/>
              </a:lnTo>
              <a:lnTo>
                <a:pt x="0" y="131743"/>
              </a:lnTo>
              <a:lnTo>
                <a:pt x="0" y="263486"/>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4ECA0FD2-9D13-F443-9BBE-4A37A63E138E}">
      <dsp:nvSpPr>
        <dsp:cNvPr id="0" name=""/>
        <dsp:cNvSpPr/>
      </dsp:nvSpPr>
      <dsp:spPr>
        <a:xfrm>
          <a:off x="2127350" y="2715289"/>
          <a:ext cx="1069172" cy="554016"/>
        </a:xfrm>
        <a:prstGeom prst="roundRect">
          <a:avLst>
            <a:gd name="adj" fmla="val 1000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0" kern="1200" dirty="0">
              <a:solidFill>
                <a:schemeClr val="bg1"/>
              </a:solidFill>
              <a:latin typeface="Lato" panose="020F0502020204030203" pitchFamily="34" charset="77"/>
            </a:rPr>
            <a:t>Fastighetschef </a:t>
          </a:r>
          <a:br>
            <a:rPr lang="sv-SE" sz="800" b="0" kern="1200" dirty="0">
              <a:solidFill>
                <a:schemeClr val="bg1"/>
              </a:solidFill>
              <a:latin typeface="Lato" panose="020F0502020204030203" pitchFamily="34" charset="77"/>
            </a:rPr>
          </a:br>
          <a:r>
            <a:rPr lang="sv-SE" sz="800" b="0" kern="1200" dirty="0">
              <a:solidFill>
                <a:schemeClr val="bg1"/>
              </a:solidFill>
              <a:latin typeface="Lato" panose="020F0502020204030203" pitchFamily="34" charset="77"/>
            </a:rPr>
            <a:t> Jan Granström </a:t>
          </a:r>
        </a:p>
      </dsp:txBody>
      <dsp:txXfrm>
        <a:off x="2143577" y="2731516"/>
        <a:ext cx="1036718" cy="521562"/>
      </dsp:txXfrm>
    </dsp:sp>
    <dsp:sp modelId="{2C9C13FA-48D6-9741-A316-0C13DEA771AD}">
      <dsp:nvSpPr>
        <dsp:cNvPr id="0" name=""/>
        <dsp:cNvSpPr/>
      </dsp:nvSpPr>
      <dsp:spPr>
        <a:xfrm>
          <a:off x="2026307" y="3269306"/>
          <a:ext cx="635628" cy="415480"/>
        </a:xfrm>
        <a:custGeom>
          <a:avLst/>
          <a:gdLst/>
          <a:ahLst/>
          <a:cxnLst/>
          <a:rect l="0" t="0" r="0" b="0"/>
          <a:pathLst>
            <a:path>
              <a:moveTo>
                <a:pt x="635628" y="0"/>
              </a:moveTo>
              <a:lnTo>
                <a:pt x="635628" y="207740"/>
              </a:lnTo>
              <a:lnTo>
                <a:pt x="0" y="207740"/>
              </a:lnTo>
              <a:lnTo>
                <a:pt x="0" y="41548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E8B8A9A9-F418-E949-9469-C1D3078AD58D}">
      <dsp:nvSpPr>
        <dsp:cNvPr id="0" name=""/>
        <dsp:cNvSpPr/>
      </dsp:nvSpPr>
      <dsp:spPr>
        <a:xfrm>
          <a:off x="1491721" y="3684787"/>
          <a:ext cx="1069172" cy="810760"/>
        </a:xfrm>
        <a:prstGeom prst="roundRect">
          <a:avLst>
            <a:gd name="adj" fmla="val 1000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0" kern="1200" dirty="0">
              <a:solidFill>
                <a:schemeClr val="bg1"/>
              </a:solidFill>
              <a:latin typeface="Lato" panose="020F0502020204030203" pitchFamily="34" charset="77"/>
            </a:rPr>
            <a:t>Fastighetstekniker  Morgan Marminge, Magnus Nordstrand</a:t>
          </a:r>
        </a:p>
      </dsp:txBody>
      <dsp:txXfrm>
        <a:off x="1515467" y="3708533"/>
        <a:ext cx="1021680" cy="763268"/>
      </dsp:txXfrm>
    </dsp:sp>
    <dsp:sp modelId="{2A304F4F-5653-714F-B60F-957E7326515B}">
      <dsp:nvSpPr>
        <dsp:cNvPr id="0" name=""/>
        <dsp:cNvSpPr/>
      </dsp:nvSpPr>
      <dsp:spPr>
        <a:xfrm>
          <a:off x="2661936" y="3269306"/>
          <a:ext cx="1130693" cy="455930"/>
        </a:xfrm>
        <a:custGeom>
          <a:avLst/>
          <a:gdLst/>
          <a:ahLst/>
          <a:cxnLst/>
          <a:rect l="0" t="0" r="0" b="0"/>
          <a:pathLst>
            <a:path>
              <a:moveTo>
                <a:pt x="0" y="0"/>
              </a:moveTo>
              <a:lnTo>
                <a:pt x="0" y="227965"/>
              </a:lnTo>
              <a:lnTo>
                <a:pt x="1130693" y="227965"/>
              </a:lnTo>
              <a:lnTo>
                <a:pt x="1130693" y="455930"/>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C84A60B7-A4E6-544E-AA6F-6CE7AC45E8B2}">
      <dsp:nvSpPr>
        <dsp:cNvPr id="0" name=""/>
        <dsp:cNvSpPr/>
      </dsp:nvSpPr>
      <dsp:spPr>
        <a:xfrm>
          <a:off x="3096346" y="3725237"/>
          <a:ext cx="1392565" cy="712781"/>
        </a:xfrm>
        <a:prstGeom prst="roundRect">
          <a:avLst>
            <a:gd name="adj" fmla="val 1000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0" kern="1200" dirty="0">
              <a:solidFill>
                <a:schemeClr val="bg1"/>
              </a:solidFill>
              <a:latin typeface="Lato" panose="020F0502020204030203" pitchFamily="34" charset="77"/>
            </a:rPr>
            <a:t>Marknad, adm.</a:t>
          </a:r>
          <a:br>
            <a:rPr lang="sv-SE" sz="800" b="0" kern="1200" dirty="0">
              <a:solidFill>
                <a:schemeClr val="bg1"/>
              </a:solidFill>
              <a:latin typeface="Lato" panose="020F0502020204030203" pitchFamily="34" charset="77"/>
            </a:rPr>
          </a:br>
          <a:r>
            <a:rPr lang="sv-SE" sz="800" b="0" kern="1200" dirty="0">
              <a:solidFill>
                <a:schemeClr val="bg1"/>
              </a:solidFill>
              <a:latin typeface="Lato" panose="020F0502020204030203" pitchFamily="34" charset="77"/>
            </a:rPr>
            <a:t> Therese Söderbom       </a:t>
          </a:r>
        </a:p>
      </dsp:txBody>
      <dsp:txXfrm>
        <a:off x="3117223" y="3746114"/>
        <a:ext cx="1350811" cy="671027"/>
      </dsp:txXfrm>
    </dsp:sp>
    <dsp:sp modelId="{891D26FA-2985-394A-B670-5990049C65ED}">
      <dsp:nvSpPr>
        <dsp:cNvPr id="0" name=""/>
        <dsp:cNvSpPr/>
      </dsp:nvSpPr>
      <dsp:spPr>
        <a:xfrm>
          <a:off x="3496853" y="2451802"/>
          <a:ext cx="632811" cy="269217"/>
        </a:xfrm>
        <a:custGeom>
          <a:avLst/>
          <a:gdLst/>
          <a:ahLst/>
          <a:cxnLst/>
          <a:rect l="0" t="0" r="0" b="0"/>
          <a:pathLst>
            <a:path>
              <a:moveTo>
                <a:pt x="0" y="0"/>
              </a:moveTo>
              <a:lnTo>
                <a:pt x="0" y="134608"/>
              </a:lnTo>
              <a:lnTo>
                <a:pt x="632811" y="134608"/>
              </a:lnTo>
              <a:lnTo>
                <a:pt x="632811" y="269217"/>
              </a:lnTo>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96ABAB53-1FFF-3547-9740-19F9261AD4DA}">
      <dsp:nvSpPr>
        <dsp:cNvPr id="0" name=""/>
        <dsp:cNvSpPr/>
      </dsp:nvSpPr>
      <dsp:spPr>
        <a:xfrm>
          <a:off x="3595078" y="2721020"/>
          <a:ext cx="1069172" cy="578108"/>
        </a:xfrm>
        <a:prstGeom prst="roundRect">
          <a:avLst>
            <a:gd name="adj" fmla="val 10000"/>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b="0" kern="1200" dirty="0">
              <a:solidFill>
                <a:schemeClr val="bg1"/>
              </a:solidFill>
              <a:latin typeface="Lato" panose="020F0502020204030203" pitchFamily="34" charset="77"/>
            </a:rPr>
            <a:t>Ekonomichef</a:t>
          </a:r>
          <a:br>
            <a:rPr lang="sv-SE" sz="800" b="0" kern="1200" dirty="0">
              <a:solidFill>
                <a:schemeClr val="bg1"/>
              </a:solidFill>
              <a:latin typeface="Lato" panose="020F0502020204030203" pitchFamily="34" charset="77"/>
            </a:rPr>
          </a:br>
          <a:r>
            <a:rPr lang="sv-SE" sz="800" b="0" kern="1200" dirty="0">
              <a:solidFill>
                <a:schemeClr val="bg1"/>
              </a:solidFill>
              <a:latin typeface="Lato" panose="020F0502020204030203" pitchFamily="34" charset="77"/>
            </a:rPr>
            <a:t> Pia Lilja                 Ekonomi ass.        Nina </a:t>
          </a:r>
          <a:r>
            <a:rPr lang="sv-SE" sz="800" b="0" kern="1200" dirty="0" err="1">
              <a:solidFill>
                <a:schemeClr val="bg1"/>
              </a:solidFill>
              <a:latin typeface="Lato" panose="020F0502020204030203" pitchFamily="34" charset="77"/>
            </a:rPr>
            <a:t>Tulestedt</a:t>
          </a:r>
          <a:endParaRPr lang="sv-SE" sz="800" b="0" kern="1200" dirty="0">
            <a:solidFill>
              <a:schemeClr val="bg1"/>
            </a:solidFill>
            <a:latin typeface="Lato" panose="020F0502020204030203" pitchFamily="34" charset="77"/>
          </a:endParaRPr>
        </a:p>
      </dsp:txBody>
      <dsp:txXfrm>
        <a:off x="3612010" y="2737952"/>
        <a:ext cx="1035308" cy="5442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2" y="1"/>
            <a:ext cx="2947136" cy="4975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316">
              <a:defRPr sz="1200">
                <a:latin typeface="Times New Roman" pitchFamily="18" charset="0"/>
              </a:defRPr>
            </a:lvl1pPr>
          </a:lstStyle>
          <a:p>
            <a:pPr>
              <a:defRPr/>
            </a:pPr>
            <a:endParaRPr lang="sv-SE"/>
          </a:p>
        </p:txBody>
      </p:sp>
      <p:sp>
        <p:nvSpPr>
          <p:cNvPr id="31747" name="Rectangle 3"/>
          <p:cNvSpPr>
            <a:spLocks noGrp="1" noChangeArrowheads="1"/>
          </p:cNvSpPr>
          <p:nvPr>
            <p:ph type="dt" sz="quarter" idx="1"/>
          </p:nvPr>
        </p:nvSpPr>
        <p:spPr bwMode="auto">
          <a:xfrm>
            <a:off x="3852128" y="1"/>
            <a:ext cx="2947136" cy="4975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316">
              <a:defRPr sz="1200">
                <a:latin typeface="Times New Roman" pitchFamily="18" charset="0"/>
              </a:defRPr>
            </a:lvl1pPr>
          </a:lstStyle>
          <a:p>
            <a:pPr>
              <a:defRPr/>
            </a:pPr>
            <a:endParaRPr lang="sv-SE"/>
          </a:p>
        </p:txBody>
      </p:sp>
      <p:sp>
        <p:nvSpPr>
          <p:cNvPr id="31748" name="Rectangle 4"/>
          <p:cNvSpPr>
            <a:spLocks noGrp="1" noChangeArrowheads="1"/>
          </p:cNvSpPr>
          <p:nvPr>
            <p:ph type="ftr" sz="quarter" idx="2"/>
          </p:nvPr>
        </p:nvSpPr>
        <p:spPr bwMode="auto">
          <a:xfrm>
            <a:off x="2" y="9432217"/>
            <a:ext cx="2947136" cy="497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316">
              <a:defRPr sz="1200">
                <a:latin typeface="Times New Roman" pitchFamily="18" charset="0"/>
              </a:defRPr>
            </a:lvl1pPr>
          </a:lstStyle>
          <a:p>
            <a:pPr>
              <a:defRPr/>
            </a:pPr>
            <a:endParaRPr lang="sv-SE"/>
          </a:p>
        </p:txBody>
      </p:sp>
      <p:sp>
        <p:nvSpPr>
          <p:cNvPr id="31749" name="Rectangle 5"/>
          <p:cNvSpPr>
            <a:spLocks noGrp="1" noChangeArrowheads="1"/>
          </p:cNvSpPr>
          <p:nvPr>
            <p:ph type="sldNum" sz="quarter" idx="3"/>
          </p:nvPr>
        </p:nvSpPr>
        <p:spPr bwMode="auto">
          <a:xfrm>
            <a:off x="3852128" y="9432217"/>
            <a:ext cx="2947136" cy="4975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316">
              <a:defRPr sz="1200">
                <a:latin typeface="Times New Roman" pitchFamily="18" charset="0"/>
              </a:defRPr>
            </a:lvl1pPr>
          </a:lstStyle>
          <a:p>
            <a:pPr>
              <a:defRPr/>
            </a:pPr>
            <a:fld id="{2F220F45-8B50-4EEA-ABC1-DCD518CC509C}" type="slidenum">
              <a:rPr lang="sv-SE"/>
              <a:pPr>
                <a:defRPr/>
              </a:pPr>
              <a:t>‹#›</a:t>
            </a:fld>
            <a:endParaRPr lang="sv-SE"/>
          </a:p>
        </p:txBody>
      </p:sp>
    </p:spTree>
    <p:extLst>
      <p:ext uri="{BB962C8B-B14F-4D97-AF65-F5344CB8AC3E}">
        <p14:creationId xmlns:p14="http://schemas.microsoft.com/office/powerpoint/2010/main" val="347228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1"/>
            <a:ext cx="2947136" cy="496017"/>
          </a:xfrm>
          <a:prstGeom prst="rect">
            <a:avLst/>
          </a:prstGeom>
        </p:spPr>
        <p:txBody>
          <a:bodyPr vert="horz" lIns="90957" tIns="45480" rIns="90957" bIns="45480" rtlCol="0"/>
          <a:lstStyle>
            <a:lvl1pPr algn="l">
              <a:defRPr sz="1200"/>
            </a:lvl1pPr>
          </a:lstStyle>
          <a:p>
            <a:pPr>
              <a:defRPr/>
            </a:pPr>
            <a:endParaRPr lang="sv-SE"/>
          </a:p>
        </p:txBody>
      </p:sp>
      <p:sp>
        <p:nvSpPr>
          <p:cNvPr id="3" name="Platshållare för datum 2"/>
          <p:cNvSpPr>
            <a:spLocks noGrp="1"/>
          </p:cNvSpPr>
          <p:nvPr>
            <p:ph type="dt" idx="1"/>
          </p:nvPr>
        </p:nvSpPr>
        <p:spPr>
          <a:xfrm>
            <a:off x="3852128" y="1"/>
            <a:ext cx="2945557" cy="496017"/>
          </a:xfrm>
          <a:prstGeom prst="rect">
            <a:avLst/>
          </a:prstGeom>
        </p:spPr>
        <p:txBody>
          <a:bodyPr vert="horz" lIns="90957" tIns="45480" rIns="90957" bIns="45480" rtlCol="0"/>
          <a:lstStyle>
            <a:lvl1pPr algn="r">
              <a:defRPr sz="1200"/>
            </a:lvl1pPr>
          </a:lstStyle>
          <a:p>
            <a:pPr>
              <a:defRPr/>
            </a:pPr>
            <a:fld id="{D4C81B9C-5043-4879-B822-ECD70198D5F4}" type="datetimeFigureOut">
              <a:rPr lang="sv-SE"/>
              <a:pPr>
                <a:defRPr/>
              </a:pPr>
              <a:t>2023-05-30</a:t>
            </a:fld>
            <a:endParaRPr lang="sv-SE"/>
          </a:p>
        </p:txBody>
      </p:sp>
      <p:sp>
        <p:nvSpPr>
          <p:cNvPr id="4" name="Platshållare för bildobjekt 3"/>
          <p:cNvSpPr>
            <a:spLocks noGrp="1" noRot="1" noChangeAspect="1"/>
          </p:cNvSpPr>
          <p:nvPr>
            <p:ph type="sldImg" idx="2"/>
          </p:nvPr>
        </p:nvSpPr>
        <p:spPr>
          <a:xfrm>
            <a:off x="917575" y="742950"/>
            <a:ext cx="4965700" cy="3725863"/>
          </a:xfrm>
          <a:prstGeom prst="rect">
            <a:avLst/>
          </a:prstGeom>
          <a:noFill/>
          <a:ln w="12700">
            <a:solidFill>
              <a:prstClr val="black"/>
            </a:solidFill>
          </a:ln>
        </p:spPr>
        <p:txBody>
          <a:bodyPr vert="horz" lIns="90957" tIns="45480" rIns="90957" bIns="45480" rtlCol="0" anchor="ctr"/>
          <a:lstStyle/>
          <a:p>
            <a:pPr lvl="0"/>
            <a:endParaRPr lang="sv-SE" noProof="0"/>
          </a:p>
        </p:txBody>
      </p:sp>
      <p:sp>
        <p:nvSpPr>
          <p:cNvPr id="5" name="Platshållare för anteckningar 4"/>
          <p:cNvSpPr>
            <a:spLocks noGrp="1"/>
          </p:cNvSpPr>
          <p:nvPr>
            <p:ph type="body" sz="quarter" idx="3"/>
          </p:nvPr>
        </p:nvSpPr>
        <p:spPr>
          <a:xfrm>
            <a:off x="680716" y="4716899"/>
            <a:ext cx="5439410" cy="4468891"/>
          </a:xfrm>
          <a:prstGeom prst="rect">
            <a:avLst/>
          </a:prstGeom>
        </p:spPr>
        <p:txBody>
          <a:bodyPr vert="horz" lIns="90957" tIns="45480" rIns="90957" bIns="4548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2" y="9432219"/>
            <a:ext cx="2947136" cy="496017"/>
          </a:xfrm>
          <a:prstGeom prst="rect">
            <a:avLst/>
          </a:prstGeom>
        </p:spPr>
        <p:txBody>
          <a:bodyPr vert="horz" lIns="90957" tIns="45480" rIns="90957" bIns="45480" rtlCol="0" anchor="b"/>
          <a:lstStyle>
            <a:lvl1pPr algn="l">
              <a:defRPr sz="1200"/>
            </a:lvl1pPr>
          </a:lstStyle>
          <a:p>
            <a:pPr>
              <a:defRPr/>
            </a:pPr>
            <a:endParaRPr lang="sv-SE"/>
          </a:p>
        </p:txBody>
      </p:sp>
      <p:sp>
        <p:nvSpPr>
          <p:cNvPr id="7" name="Platshållare för bildnummer 6"/>
          <p:cNvSpPr>
            <a:spLocks noGrp="1"/>
          </p:cNvSpPr>
          <p:nvPr>
            <p:ph type="sldNum" sz="quarter" idx="5"/>
          </p:nvPr>
        </p:nvSpPr>
        <p:spPr>
          <a:xfrm>
            <a:off x="3852128" y="9432219"/>
            <a:ext cx="2945557" cy="496017"/>
          </a:xfrm>
          <a:prstGeom prst="rect">
            <a:avLst/>
          </a:prstGeom>
        </p:spPr>
        <p:txBody>
          <a:bodyPr vert="horz" lIns="90957" tIns="45480" rIns="90957" bIns="45480" rtlCol="0" anchor="b"/>
          <a:lstStyle>
            <a:lvl1pPr algn="r">
              <a:defRPr sz="1200"/>
            </a:lvl1pPr>
          </a:lstStyle>
          <a:p>
            <a:pPr>
              <a:defRPr/>
            </a:pPr>
            <a:fld id="{8C0C5B5F-AD07-41FA-A698-38FD3ABD585F}" type="slidenum">
              <a:rPr lang="sv-SE"/>
              <a:pPr>
                <a:defRPr/>
              </a:pPr>
              <a:t>‹#›</a:t>
            </a:fld>
            <a:endParaRPr lang="sv-SE"/>
          </a:p>
        </p:txBody>
      </p:sp>
    </p:spTree>
    <p:extLst>
      <p:ext uri="{BB962C8B-B14F-4D97-AF65-F5344CB8AC3E}">
        <p14:creationId xmlns:p14="http://schemas.microsoft.com/office/powerpoint/2010/main" val="769435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8C0C5B5F-AD07-41FA-A698-38FD3ABD585F}" type="slidenum">
              <a:rPr lang="sv-SE" smtClean="0"/>
              <a:pPr>
                <a:defRPr/>
              </a:pPr>
              <a:t>1</a:t>
            </a:fld>
            <a:endParaRPr lang="sv-SE"/>
          </a:p>
        </p:txBody>
      </p:sp>
    </p:spTree>
    <p:extLst>
      <p:ext uri="{BB962C8B-B14F-4D97-AF65-F5344CB8AC3E}">
        <p14:creationId xmlns:p14="http://schemas.microsoft.com/office/powerpoint/2010/main" val="305880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8C0C5B5F-AD07-41FA-A698-38FD3ABD585F}" type="slidenum">
              <a:rPr lang="sv-SE" smtClean="0"/>
              <a:pPr>
                <a:defRPr/>
              </a:pPr>
              <a:t>3</a:t>
            </a:fld>
            <a:endParaRPr lang="sv-SE"/>
          </a:p>
        </p:txBody>
      </p:sp>
    </p:spTree>
    <p:extLst>
      <p:ext uri="{BB962C8B-B14F-4D97-AF65-F5344CB8AC3E}">
        <p14:creationId xmlns:p14="http://schemas.microsoft.com/office/powerpoint/2010/main" val="65450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8C0C5B5F-AD07-41FA-A698-38FD3ABD585F}" type="slidenum">
              <a:rPr lang="sv-SE" smtClean="0"/>
              <a:pPr>
                <a:defRPr/>
              </a:pPr>
              <a:t>4</a:t>
            </a:fld>
            <a:endParaRPr lang="sv-SE"/>
          </a:p>
        </p:txBody>
      </p:sp>
    </p:spTree>
    <p:extLst>
      <p:ext uri="{BB962C8B-B14F-4D97-AF65-F5344CB8AC3E}">
        <p14:creationId xmlns:p14="http://schemas.microsoft.com/office/powerpoint/2010/main" val="276957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363"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15364"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FA3D5-21F8-47F7-A432-9E65C303DFEC}" type="slidenum">
              <a:rPr lang="sv-SE" smtClean="0"/>
              <a:pPr/>
              <a:t>5</a:t>
            </a:fld>
            <a:endParaRPr lang="sv-SE"/>
          </a:p>
        </p:txBody>
      </p:sp>
    </p:spTree>
    <p:extLst>
      <p:ext uri="{BB962C8B-B14F-4D97-AF65-F5344CB8AC3E}">
        <p14:creationId xmlns:p14="http://schemas.microsoft.com/office/powerpoint/2010/main" val="19432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6387"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16388"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C896DC-95ED-4960-87DC-3C40944C4490}" type="slidenum">
              <a:rPr lang="sv-SE" smtClean="0"/>
              <a:pPr/>
              <a:t>6</a:t>
            </a:fld>
            <a:endParaRPr lang="sv-SE"/>
          </a:p>
        </p:txBody>
      </p:sp>
    </p:spTree>
    <p:extLst>
      <p:ext uri="{BB962C8B-B14F-4D97-AF65-F5344CB8AC3E}">
        <p14:creationId xmlns:p14="http://schemas.microsoft.com/office/powerpoint/2010/main" val="63019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defRPr/>
            </a:pPr>
            <a:fld id="{8C0C5B5F-AD07-41FA-A698-38FD3ABD585F}" type="slidenum">
              <a:rPr lang="sv-SE" smtClean="0"/>
              <a:pPr>
                <a:defRPr/>
              </a:pPr>
              <a:t>11</a:t>
            </a:fld>
            <a:endParaRPr lang="sv-SE"/>
          </a:p>
        </p:txBody>
      </p:sp>
    </p:spTree>
    <p:extLst>
      <p:ext uri="{BB962C8B-B14F-4D97-AF65-F5344CB8AC3E}">
        <p14:creationId xmlns:p14="http://schemas.microsoft.com/office/powerpoint/2010/main" val="414397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15363"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15364"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FA3D5-21F8-47F7-A432-9E65C303DFEC}" type="slidenum">
              <a:rPr lang="sv-SE" smtClean="0"/>
              <a:pPr/>
              <a:t>15</a:t>
            </a:fld>
            <a:endParaRPr lang="sv-SE"/>
          </a:p>
        </p:txBody>
      </p:sp>
    </p:spTree>
    <p:extLst>
      <p:ext uri="{BB962C8B-B14F-4D97-AF65-F5344CB8AC3E}">
        <p14:creationId xmlns:p14="http://schemas.microsoft.com/office/powerpoint/2010/main" val="348739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a:defRPr/>
            </a:pPr>
            <a:fld id="{8C0C5B5F-AD07-41FA-A698-38FD3ABD585F}" type="slidenum">
              <a:rPr lang="sv-SE" smtClean="0"/>
              <a:pPr>
                <a:defRPr/>
              </a:pPr>
              <a:t>16</a:t>
            </a:fld>
            <a:endParaRPr lang="sv-SE"/>
          </a:p>
        </p:txBody>
      </p:sp>
    </p:spTree>
    <p:extLst>
      <p:ext uri="{BB962C8B-B14F-4D97-AF65-F5344CB8AC3E}">
        <p14:creationId xmlns:p14="http://schemas.microsoft.com/office/powerpoint/2010/main" val="4474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D98B2D-D388-6043-8A29-087E7C5B22BD}"/>
              </a:ext>
            </a:extLst>
          </p:cNvPr>
          <p:cNvSpPr/>
          <p:nvPr userDrawn="1"/>
        </p:nvSpPr>
        <p:spPr>
          <a:xfrm>
            <a:off x="0" y="0"/>
            <a:ext cx="4572000" cy="6858000"/>
          </a:xfrm>
          <a:prstGeom prst="rect">
            <a:avLst/>
          </a:prstGeom>
          <a:solidFill>
            <a:srgbClr val="BE0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rgbClr val="B13A29"/>
              </a:solidFill>
            </a:endParaRPr>
          </a:p>
        </p:txBody>
      </p:sp>
      <p:sp>
        <p:nvSpPr>
          <p:cNvPr id="12" name="Platshållare för text 2">
            <a:extLst>
              <a:ext uri="{FF2B5EF4-FFF2-40B4-BE49-F238E27FC236}">
                <a16:creationId xmlns:a16="http://schemas.microsoft.com/office/drawing/2014/main" id="{9BAC0A80-4B99-1E41-AA6D-BC46ADA65BCC}"/>
              </a:ext>
            </a:extLst>
          </p:cNvPr>
          <p:cNvSpPr>
            <a:spLocks noGrp="1"/>
          </p:cNvSpPr>
          <p:nvPr>
            <p:ph idx="1" hasCustomPrompt="1"/>
          </p:nvPr>
        </p:nvSpPr>
        <p:spPr bwMode="auto">
          <a:xfrm>
            <a:off x="413792" y="3559246"/>
            <a:ext cx="3528392" cy="1689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Lato" panose="020F0502020204030203" pitchFamily="34" charset="77"/>
              </a:defRPr>
            </a:lvl1pPr>
            <a:lvl2pPr>
              <a:buFont typeface="Arial" panose="020B0604020202020204" pitchFamily="34" charset="0"/>
              <a:buChar char="•"/>
              <a:defRPr>
                <a:solidFill>
                  <a:schemeClr val="bg1"/>
                </a:solidFill>
                <a:latin typeface="Lato" panose="020F0502020204030203" pitchFamily="34" charset="77"/>
              </a:defRPr>
            </a:lvl2pPr>
          </a:lstStyle>
          <a:p>
            <a:pPr lvl="0"/>
            <a:r>
              <a:rPr lang="sv-SE" dirty="0"/>
              <a:t>Klicka här för att ändra format på bakgrundstexten</a:t>
            </a:r>
          </a:p>
          <a:p>
            <a:pPr lvl="1"/>
            <a:r>
              <a:rPr lang="sv-SE" dirty="0"/>
              <a:t> Nivå två</a:t>
            </a:r>
          </a:p>
        </p:txBody>
      </p:sp>
      <p:sp>
        <p:nvSpPr>
          <p:cNvPr id="14" name="Rectangle 13">
            <a:extLst>
              <a:ext uri="{FF2B5EF4-FFF2-40B4-BE49-F238E27FC236}">
                <a16:creationId xmlns:a16="http://schemas.microsoft.com/office/drawing/2014/main" id="{2CCC24BF-C251-F34F-A57A-BEB428D37D62}"/>
              </a:ext>
            </a:extLst>
          </p:cNvPr>
          <p:cNvSpPr/>
          <p:nvPr userDrawn="1"/>
        </p:nvSpPr>
        <p:spPr>
          <a:xfrm>
            <a:off x="6732240" y="5733256"/>
            <a:ext cx="223224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792288" y="4653136"/>
            <a:ext cx="5486400" cy="566738"/>
          </a:xfrm>
          <a:prstGeom prst="rect">
            <a:avLst/>
          </a:prstGeom>
        </p:spPr>
        <p:txBody>
          <a:bodyPr anchor="b"/>
          <a:lstStyle>
            <a:lvl1pPr algn="l">
              <a:defRPr sz="2400" b="1">
                <a:solidFill>
                  <a:srgbClr val="B13A29"/>
                </a:solidFill>
              </a:defRPr>
            </a:lvl1pPr>
          </a:lstStyle>
          <a:p>
            <a:r>
              <a:rPr lang="sv-SE" dirty="0"/>
              <a:t>Klicka här för att ändra format</a:t>
            </a:r>
          </a:p>
        </p:txBody>
      </p:sp>
      <p:sp>
        <p:nvSpPr>
          <p:cNvPr id="3" name="Platshållare för bild 2"/>
          <p:cNvSpPr>
            <a:spLocks noGrp="1"/>
          </p:cNvSpPr>
          <p:nvPr>
            <p:ph type="pic" idx="1"/>
          </p:nvPr>
        </p:nvSpPr>
        <p:spPr>
          <a:xfrm>
            <a:off x="1792288" y="612775"/>
            <a:ext cx="5486400" cy="389634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hasCustomPrompt="1"/>
          </p:nvPr>
        </p:nvSpPr>
        <p:spPr>
          <a:xfrm>
            <a:off x="1792288" y="5219874"/>
            <a:ext cx="5486400" cy="437926"/>
          </a:xfrm>
          <a:prstGeom prst="rect">
            <a:avLst/>
          </a:prstGeom>
        </p:spPr>
        <p:txBody>
          <a:bodyPr/>
          <a:lstStyle>
            <a:lvl1pPr marL="0" indent="0">
              <a:buNone/>
              <a:defRPr sz="1400" i="1">
                <a:solidFill>
                  <a:srgbClr val="4D4D4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6B325E-7F43-A94D-8C31-DB1556FDDBFF}"/>
              </a:ext>
            </a:extLst>
          </p:cNvPr>
          <p:cNvSpPr/>
          <p:nvPr userDrawn="1"/>
        </p:nvSpPr>
        <p:spPr>
          <a:xfrm>
            <a:off x="0" y="5624803"/>
            <a:ext cx="9144000" cy="12331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b="1" i="1">
              <a:latin typeface="Lato" panose="020F0502020204030203" pitchFamily="34" charset="77"/>
            </a:endParaRPr>
          </a:p>
        </p:txBody>
      </p:sp>
      <p:sp>
        <p:nvSpPr>
          <p:cNvPr id="6" name="Rectangle 8"/>
          <p:cNvSpPr>
            <a:spLocks noChangeArrowheads="1"/>
          </p:cNvSpPr>
          <p:nvPr userDrawn="1"/>
        </p:nvSpPr>
        <p:spPr bwMode="auto">
          <a:xfrm>
            <a:off x="207664" y="6066126"/>
            <a:ext cx="8728672" cy="400110"/>
          </a:xfrm>
          <a:prstGeom prst="rect">
            <a:avLst/>
          </a:prstGeom>
          <a:noFill/>
          <a:ln w="9525">
            <a:noFill/>
            <a:miter lim="800000"/>
            <a:headEnd/>
            <a:tailEnd/>
          </a:ln>
        </p:spPr>
        <p:txBody>
          <a:bodyPr wrap="none">
            <a:spAutoFit/>
          </a:bodyPr>
          <a:lstStyle/>
          <a:p>
            <a:pPr>
              <a:spcBef>
                <a:spcPct val="50000"/>
              </a:spcBef>
              <a:defRPr/>
            </a:pPr>
            <a:r>
              <a:rPr lang="sv-SE" sz="2000" b="1" i="1" dirty="0">
                <a:solidFill>
                  <a:schemeClr val="bg1"/>
                </a:solidFill>
                <a:latin typeface="Lato" panose="020F0502020204030203" pitchFamily="34" charset="77"/>
                <a:cs typeface="Arial" charset="0"/>
              </a:rPr>
              <a:t>Active </a:t>
            </a:r>
            <a:r>
              <a:rPr lang="sv-SE" sz="2000" b="1" i="1" dirty="0" err="1">
                <a:solidFill>
                  <a:schemeClr val="bg1"/>
                </a:solidFill>
                <a:latin typeface="Lato" panose="020F0502020204030203" pitchFamily="34" charset="77"/>
                <a:cs typeface="Arial" charset="0"/>
              </a:rPr>
              <a:t>Properties</a:t>
            </a:r>
            <a:r>
              <a:rPr lang="sv-SE" sz="2000" b="1" i="1" dirty="0">
                <a:solidFill>
                  <a:schemeClr val="bg1"/>
                </a:solidFill>
                <a:latin typeface="Lato" panose="020F0502020204030203" pitchFamily="34" charset="77"/>
                <a:cs typeface="Arial" charset="0"/>
              </a:rPr>
              <a:t> AB</a:t>
            </a:r>
            <a:r>
              <a:rPr lang="sv-SE" sz="2000" b="1" i="1" dirty="0">
                <a:solidFill>
                  <a:srgbClr val="FFFFFF"/>
                </a:solidFill>
                <a:latin typeface="Lato" panose="020F0502020204030203" pitchFamily="34" charset="77"/>
                <a:cs typeface="Arial" charset="0"/>
              </a:rPr>
              <a:t>	info@activepropertie</a:t>
            </a:r>
            <a:r>
              <a:rPr lang="sv-SE" sz="2000" b="1" i="1" dirty="0">
                <a:solidFill>
                  <a:schemeClr val="bg1"/>
                </a:solidFill>
                <a:latin typeface="Lato" panose="020F0502020204030203" pitchFamily="34" charset="77"/>
                <a:cs typeface="Arial" charset="0"/>
              </a:rPr>
              <a:t>s.se          </a:t>
            </a:r>
            <a:r>
              <a:rPr lang="sv-SE" sz="2000" b="1" i="1" dirty="0" err="1">
                <a:solidFill>
                  <a:schemeClr val="bg1"/>
                </a:solidFill>
                <a:latin typeface="Lato" panose="020F0502020204030203" pitchFamily="34" charset="77"/>
                <a:cs typeface="Arial" charset="0"/>
              </a:rPr>
              <a:t>www.activeproperties.se</a:t>
            </a:r>
            <a:endParaRPr lang="sv-SE" sz="2000" b="1" i="1" dirty="0">
              <a:solidFill>
                <a:schemeClr val="bg1"/>
              </a:solidFill>
              <a:latin typeface="Lato" panose="020F0502020204030203" pitchFamily="34" charset="77"/>
              <a:cs typeface="Arial" charset="0"/>
            </a:endParaRPr>
          </a:p>
        </p:txBody>
      </p:sp>
      <p:sp>
        <p:nvSpPr>
          <p:cNvPr id="3" name="Underrubrik 2"/>
          <p:cNvSpPr>
            <a:spLocks noGrp="1"/>
          </p:cNvSpPr>
          <p:nvPr>
            <p:ph type="subTitle" idx="1"/>
          </p:nvPr>
        </p:nvSpPr>
        <p:spPr>
          <a:xfrm>
            <a:off x="1371600" y="2822509"/>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ändra format på underrubrik i bakgrunden</a:t>
            </a:r>
          </a:p>
        </p:txBody>
      </p:sp>
      <p:pic>
        <p:nvPicPr>
          <p:cNvPr id="12" name="Picture 11">
            <a:extLst>
              <a:ext uri="{FF2B5EF4-FFF2-40B4-BE49-F238E27FC236}">
                <a16:creationId xmlns:a16="http://schemas.microsoft.com/office/drawing/2014/main" id="{86116DD0-98B3-A547-AFF3-FC740B16E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1005" y="188640"/>
            <a:ext cx="2881989" cy="10368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B834C4-D638-EB45-87A8-1506DE6E5D0A}"/>
              </a:ext>
            </a:extLst>
          </p:cNvPr>
          <p:cNvSpPr/>
          <p:nvPr userDrawn="1"/>
        </p:nvSpPr>
        <p:spPr>
          <a:xfrm>
            <a:off x="0" y="1124744"/>
            <a:ext cx="914400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B13A29"/>
              </a:solidFill>
            </a:endParaRPr>
          </a:p>
        </p:txBody>
      </p:sp>
      <p:sp>
        <p:nvSpPr>
          <p:cNvPr id="3" name="Platshållare för innehåll 2"/>
          <p:cNvSpPr>
            <a:spLocks noGrp="1"/>
          </p:cNvSpPr>
          <p:nvPr>
            <p:ph idx="1" hasCustomPrompt="1"/>
          </p:nvPr>
        </p:nvSpPr>
        <p:spPr>
          <a:xfrm>
            <a:off x="467544" y="1412776"/>
            <a:ext cx="8280920" cy="4320480"/>
          </a:xfrm>
          <a:prstGeom prst="rect">
            <a:avLst/>
          </a:prstGeom>
        </p:spPr>
        <p:txBody>
          <a:bodyPr/>
          <a:lstStyle>
            <a:lvl1pPr>
              <a:defRPr>
                <a:solidFill>
                  <a:srgbClr val="4D4D4C"/>
                </a:solidFill>
              </a:defRPr>
            </a:lvl1pPr>
            <a:lvl2pPr>
              <a:defRPr>
                <a:solidFill>
                  <a:srgbClr val="4D4D4C"/>
                </a:solidFill>
              </a:defRPr>
            </a:lvl2pPr>
            <a:lvl3pPr>
              <a:defRPr sz="2000">
                <a:solidFill>
                  <a:srgbClr val="4D4D4C"/>
                </a:solidFill>
              </a:defRPr>
            </a:lvl3pPr>
            <a:lvl4pPr>
              <a:defRPr sz="1800">
                <a:solidFill>
                  <a:srgbClr val="4D4D4C"/>
                </a:solidFill>
              </a:defRPr>
            </a:lvl4pPr>
            <a:lvl5pPr>
              <a:defRPr sz="1800">
                <a:solidFill>
                  <a:srgbClr val="4D4D4C"/>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Box 8">
            <a:extLst>
              <a:ext uri="{FF2B5EF4-FFF2-40B4-BE49-F238E27FC236}">
                <a16:creationId xmlns:a16="http://schemas.microsoft.com/office/drawing/2014/main" id="{4D268ADD-CBB2-7D40-8019-5E441AEAACDE}"/>
              </a:ext>
            </a:extLst>
          </p:cNvPr>
          <p:cNvSpPr txBox="1"/>
          <p:nvPr userDrawn="1"/>
        </p:nvSpPr>
        <p:spPr>
          <a:xfrm>
            <a:off x="179512" y="269315"/>
            <a:ext cx="8568952" cy="707886"/>
          </a:xfrm>
          <a:prstGeom prst="rect">
            <a:avLst/>
          </a:prstGeom>
          <a:noFill/>
        </p:spPr>
        <p:txBody>
          <a:bodyPr wrap="square" rtlCol="0">
            <a:spAutoFit/>
          </a:bodyPr>
          <a:lstStyle/>
          <a:p>
            <a:endParaRPr lang="en-SE" sz="4000" dirty="0">
              <a:latin typeface="Staatliches"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32DA9D-3C61-E444-A4BE-61403A5AC4BF}"/>
              </a:ext>
            </a:extLst>
          </p:cNvPr>
          <p:cNvSpPr txBox="1"/>
          <p:nvPr userDrawn="1"/>
        </p:nvSpPr>
        <p:spPr>
          <a:xfrm>
            <a:off x="179512" y="269315"/>
            <a:ext cx="8568952" cy="707886"/>
          </a:xfrm>
          <a:prstGeom prst="rect">
            <a:avLst/>
          </a:prstGeom>
          <a:noFill/>
        </p:spPr>
        <p:txBody>
          <a:bodyPr wrap="square" rtlCol="0">
            <a:spAutoFit/>
          </a:bodyPr>
          <a:lstStyle/>
          <a:p>
            <a:endParaRPr lang="en-SE" sz="4000" dirty="0">
              <a:latin typeface="Staatliches" pitchFamily="2" charset="0"/>
            </a:endParaRPr>
          </a:p>
        </p:txBody>
      </p:sp>
      <p:sp>
        <p:nvSpPr>
          <p:cNvPr id="4" name="Rectangle 3">
            <a:extLst>
              <a:ext uri="{FF2B5EF4-FFF2-40B4-BE49-F238E27FC236}">
                <a16:creationId xmlns:a16="http://schemas.microsoft.com/office/drawing/2014/main" id="{FAE8A4B3-E58F-5442-92D2-EEE7B8252786}"/>
              </a:ext>
            </a:extLst>
          </p:cNvPr>
          <p:cNvSpPr/>
          <p:nvPr userDrawn="1"/>
        </p:nvSpPr>
        <p:spPr>
          <a:xfrm>
            <a:off x="0" y="1124744"/>
            <a:ext cx="914400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B13A2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hasCustomPrompt="1"/>
          </p:nvPr>
        </p:nvSpPr>
        <p:spPr>
          <a:xfrm>
            <a:off x="457200" y="1600201"/>
            <a:ext cx="4038600" cy="4133056"/>
          </a:xfrm>
          <a:prstGeom prst="rect">
            <a:avLst/>
          </a:prstGeom>
        </p:spPr>
        <p:txBody>
          <a:bodyPr/>
          <a:lstStyle>
            <a:lvl1pPr>
              <a:defRPr sz="2400">
                <a:solidFill>
                  <a:srgbClr val="4D4D4C"/>
                </a:solidFill>
              </a:defRPr>
            </a:lvl1pPr>
            <a:lvl2pPr>
              <a:defRPr sz="2000">
                <a:solidFill>
                  <a:srgbClr val="4D4D4C"/>
                </a:solidFill>
              </a:defRPr>
            </a:lvl2pPr>
            <a:lvl3pPr>
              <a:defRPr sz="1800">
                <a:solidFill>
                  <a:srgbClr val="4D4D4C"/>
                </a:solidFill>
              </a:defRPr>
            </a:lvl3pPr>
            <a:lvl4pPr>
              <a:defRPr sz="1600">
                <a:solidFill>
                  <a:srgbClr val="4D4D4C"/>
                </a:solidFill>
              </a:defRPr>
            </a:lvl4pPr>
            <a:lvl5pPr>
              <a:defRPr sz="1600">
                <a:solidFill>
                  <a:srgbClr val="4D4D4C"/>
                </a:solidFil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hasCustomPrompt="1"/>
          </p:nvPr>
        </p:nvSpPr>
        <p:spPr>
          <a:xfrm>
            <a:off x="4648200" y="1600201"/>
            <a:ext cx="4038600" cy="4133056"/>
          </a:xfrm>
          <a:prstGeom prst="rect">
            <a:avLst/>
          </a:prstGeom>
        </p:spPr>
        <p:txBody>
          <a:bodyPr/>
          <a:lstStyle>
            <a:lvl1pPr>
              <a:defRPr sz="2400">
                <a:solidFill>
                  <a:srgbClr val="4D4D4C"/>
                </a:solidFill>
              </a:defRPr>
            </a:lvl1pPr>
            <a:lvl2pPr>
              <a:defRPr sz="2000">
                <a:solidFill>
                  <a:srgbClr val="4D4D4C"/>
                </a:solidFill>
              </a:defRPr>
            </a:lvl2pPr>
            <a:lvl3pPr>
              <a:defRPr sz="1800">
                <a:solidFill>
                  <a:srgbClr val="4D4D4C"/>
                </a:solidFill>
              </a:defRPr>
            </a:lvl3pPr>
            <a:lvl4pPr>
              <a:defRPr sz="1600">
                <a:solidFill>
                  <a:srgbClr val="4D4D4C"/>
                </a:solidFill>
              </a:defRPr>
            </a:lvl4pPr>
            <a:lvl5pPr>
              <a:defRPr sz="1600">
                <a:solidFill>
                  <a:srgbClr val="4D4D4C"/>
                </a:solidFill>
              </a:defRPr>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Box 9">
            <a:extLst>
              <a:ext uri="{FF2B5EF4-FFF2-40B4-BE49-F238E27FC236}">
                <a16:creationId xmlns:a16="http://schemas.microsoft.com/office/drawing/2014/main" id="{F6AD5941-CA2A-494B-A475-FF93AC64CC22}"/>
              </a:ext>
            </a:extLst>
          </p:cNvPr>
          <p:cNvSpPr txBox="1"/>
          <p:nvPr userDrawn="1"/>
        </p:nvSpPr>
        <p:spPr>
          <a:xfrm>
            <a:off x="179512" y="269315"/>
            <a:ext cx="8568952" cy="707886"/>
          </a:xfrm>
          <a:prstGeom prst="rect">
            <a:avLst/>
          </a:prstGeom>
          <a:noFill/>
        </p:spPr>
        <p:txBody>
          <a:bodyPr wrap="square" rtlCol="0">
            <a:spAutoFit/>
          </a:bodyPr>
          <a:lstStyle/>
          <a:p>
            <a:endParaRPr lang="en-SE" sz="4000" dirty="0">
              <a:latin typeface="Staatliches" pitchFamily="2" charset="0"/>
            </a:endParaRPr>
          </a:p>
        </p:txBody>
      </p:sp>
      <p:sp>
        <p:nvSpPr>
          <p:cNvPr id="6" name="Rectangle 5">
            <a:extLst>
              <a:ext uri="{FF2B5EF4-FFF2-40B4-BE49-F238E27FC236}">
                <a16:creationId xmlns:a16="http://schemas.microsoft.com/office/drawing/2014/main" id="{22792079-79C2-3C49-B295-982E7364D520}"/>
              </a:ext>
            </a:extLst>
          </p:cNvPr>
          <p:cNvSpPr/>
          <p:nvPr userDrawn="1"/>
        </p:nvSpPr>
        <p:spPr>
          <a:xfrm>
            <a:off x="0" y="1124744"/>
            <a:ext cx="914400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B13A2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a:prstGeom prst="rect">
            <a:avLst/>
          </a:prstGeom>
        </p:spPr>
        <p:txBody>
          <a:bodyPr anchor="b"/>
          <a:lstStyle>
            <a:lvl1pPr marL="0" indent="0">
              <a:buNone/>
              <a:defRPr sz="2000" b="1">
                <a:solidFill>
                  <a:srgbClr val="B13A29"/>
                </a:solidFill>
                <a:latin typeface="Staatlich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hasCustomPrompt="1"/>
          </p:nvPr>
        </p:nvSpPr>
        <p:spPr>
          <a:xfrm>
            <a:off x="457200" y="2174875"/>
            <a:ext cx="4040188" cy="3558381"/>
          </a:xfrm>
          <a:prstGeom prst="rect">
            <a:avLst/>
          </a:prstGeom>
        </p:spPr>
        <p:txBody>
          <a:bodyPr/>
          <a:lstStyle>
            <a:lvl1pPr>
              <a:defRPr sz="2000">
                <a:solidFill>
                  <a:srgbClr val="4D4D4C"/>
                </a:solidFill>
              </a:defRPr>
            </a:lvl1pPr>
            <a:lvl2pPr>
              <a:defRPr sz="1800">
                <a:solidFill>
                  <a:srgbClr val="4D4D4C"/>
                </a:solidFill>
              </a:defRPr>
            </a:lvl2pPr>
            <a:lvl3pPr>
              <a:defRPr sz="1600">
                <a:solidFill>
                  <a:srgbClr val="4D4D4C"/>
                </a:solidFill>
              </a:defRPr>
            </a:lvl3pPr>
            <a:lvl4pPr>
              <a:defRPr sz="1400">
                <a:solidFill>
                  <a:srgbClr val="4D4D4C"/>
                </a:solidFill>
              </a:defRPr>
            </a:lvl4pPr>
            <a:lvl5pPr>
              <a:defRPr sz="1400">
                <a:solidFill>
                  <a:srgbClr val="4D4D4C"/>
                </a:solidFil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000" b="1">
                <a:solidFill>
                  <a:srgbClr val="B13A29"/>
                </a:solidFill>
                <a:latin typeface="Staatliche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hasCustomPrompt="1"/>
          </p:nvPr>
        </p:nvSpPr>
        <p:spPr>
          <a:xfrm>
            <a:off x="4645025" y="2174875"/>
            <a:ext cx="4041775" cy="3558381"/>
          </a:xfrm>
          <a:prstGeom prst="rect">
            <a:avLst/>
          </a:prstGeom>
        </p:spPr>
        <p:txBody>
          <a:bodyPr/>
          <a:lstStyle>
            <a:lvl1pPr>
              <a:defRPr sz="2000">
                <a:solidFill>
                  <a:srgbClr val="4D4D4C"/>
                </a:solidFill>
              </a:defRPr>
            </a:lvl1pPr>
            <a:lvl2pPr>
              <a:defRPr sz="1800">
                <a:solidFill>
                  <a:srgbClr val="4D4D4C"/>
                </a:solidFill>
              </a:defRPr>
            </a:lvl2pPr>
            <a:lvl3pPr>
              <a:defRPr sz="1600">
                <a:solidFill>
                  <a:srgbClr val="4D4D4C"/>
                </a:solidFill>
              </a:defRPr>
            </a:lvl3pPr>
            <a:lvl4pPr>
              <a:defRPr sz="1400">
                <a:solidFill>
                  <a:srgbClr val="4D4D4C"/>
                </a:solidFill>
              </a:defRPr>
            </a:lvl4pPr>
            <a:lvl5pPr>
              <a:defRPr sz="1400">
                <a:solidFill>
                  <a:srgbClr val="4D4D4C"/>
                </a:solidFill>
              </a:defRPr>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TextBox 12">
            <a:extLst>
              <a:ext uri="{FF2B5EF4-FFF2-40B4-BE49-F238E27FC236}">
                <a16:creationId xmlns:a16="http://schemas.microsoft.com/office/drawing/2014/main" id="{59DF72A9-7DAF-8748-AC60-82361DF22411}"/>
              </a:ext>
            </a:extLst>
          </p:cNvPr>
          <p:cNvSpPr txBox="1"/>
          <p:nvPr userDrawn="1"/>
        </p:nvSpPr>
        <p:spPr>
          <a:xfrm>
            <a:off x="179512" y="269315"/>
            <a:ext cx="8568952" cy="707886"/>
          </a:xfrm>
          <a:prstGeom prst="rect">
            <a:avLst/>
          </a:prstGeom>
          <a:noFill/>
        </p:spPr>
        <p:txBody>
          <a:bodyPr wrap="square" rtlCol="0">
            <a:spAutoFit/>
          </a:bodyPr>
          <a:lstStyle/>
          <a:p>
            <a:endParaRPr lang="en-SE" sz="4000" dirty="0">
              <a:latin typeface="Staatliches" pitchFamily="2" charset="0"/>
            </a:endParaRPr>
          </a:p>
        </p:txBody>
      </p:sp>
      <p:sp>
        <p:nvSpPr>
          <p:cNvPr id="8" name="Rectangle 7">
            <a:extLst>
              <a:ext uri="{FF2B5EF4-FFF2-40B4-BE49-F238E27FC236}">
                <a16:creationId xmlns:a16="http://schemas.microsoft.com/office/drawing/2014/main" id="{E1E80E5D-11D7-D74E-932F-BBEBDEFCCD60}"/>
              </a:ext>
            </a:extLst>
          </p:cNvPr>
          <p:cNvSpPr/>
          <p:nvPr userDrawn="1"/>
        </p:nvSpPr>
        <p:spPr>
          <a:xfrm>
            <a:off x="0" y="1124744"/>
            <a:ext cx="914400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B13A2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9C1920-9BDC-C342-A3A7-80E3A6387ABC}"/>
              </a:ext>
            </a:extLst>
          </p:cNvPr>
          <p:cNvSpPr/>
          <p:nvPr userDrawn="1"/>
        </p:nvSpPr>
        <p:spPr>
          <a:xfrm>
            <a:off x="0" y="0"/>
            <a:ext cx="9144000" cy="1268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TextBox 7">
            <a:extLst>
              <a:ext uri="{FF2B5EF4-FFF2-40B4-BE49-F238E27FC236}">
                <a16:creationId xmlns:a16="http://schemas.microsoft.com/office/drawing/2014/main" id="{FB746CFB-D7B1-DD49-ACAC-432D901085A3}"/>
              </a:ext>
            </a:extLst>
          </p:cNvPr>
          <p:cNvSpPr txBox="1"/>
          <p:nvPr userDrawn="1"/>
        </p:nvSpPr>
        <p:spPr>
          <a:xfrm>
            <a:off x="179512" y="269315"/>
            <a:ext cx="8568952" cy="707886"/>
          </a:xfrm>
          <a:prstGeom prst="rect">
            <a:avLst/>
          </a:prstGeom>
          <a:noFill/>
        </p:spPr>
        <p:txBody>
          <a:bodyPr wrap="square" rtlCol="0">
            <a:spAutoFit/>
          </a:bodyPr>
          <a:lstStyle/>
          <a:p>
            <a:endParaRPr lang="en-SE" sz="4000" dirty="0">
              <a:latin typeface="Staatliches"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77097D-2704-F841-8519-2EC35B4D3A84}"/>
              </a:ext>
            </a:extLst>
          </p:cNvPr>
          <p:cNvSpPr/>
          <p:nvPr userDrawn="1"/>
        </p:nvSpPr>
        <p:spPr>
          <a:xfrm>
            <a:off x="0" y="1124744"/>
            <a:ext cx="9144000" cy="1440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B13A2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7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273050"/>
            <a:ext cx="3008313" cy="1162050"/>
          </a:xfrm>
          <a:prstGeom prst="rect">
            <a:avLst/>
          </a:prstGeom>
        </p:spPr>
        <p:txBody>
          <a:bodyPr anchor="b"/>
          <a:lstStyle>
            <a:lvl1pPr algn="l">
              <a:defRPr sz="2800" b="1">
                <a:solidFill>
                  <a:srgbClr val="B13A29"/>
                </a:solidFill>
              </a:defRPr>
            </a:lvl1pPr>
          </a:lstStyle>
          <a:p>
            <a:r>
              <a:rPr lang="sv-SE" dirty="0"/>
              <a:t>Klicka här för att ändra format</a:t>
            </a:r>
          </a:p>
        </p:txBody>
      </p:sp>
      <p:sp>
        <p:nvSpPr>
          <p:cNvPr id="3" name="Platshållare för innehåll 2"/>
          <p:cNvSpPr>
            <a:spLocks noGrp="1"/>
          </p:cNvSpPr>
          <p:nvPr>
            <p:ph idx="1" hasCustomPrompt="1"/>
          </p:nvPr>
        </p:nvSpPr>
        <p:spPr>
          <a:xfrm>
            <a:off x="3575050" y="273105"/>
            <a:ext cx="5111750" cy="5460151"/>
          </a:xfrm>
          <a:prstGeom prst="rect">
            <a:avLst/>
          </a:prstGeom>
        </p:spPr>
        <p:txBody>
          <a:bodyPr/>
          <a:lstStyle>
            <a:lvl1pPr>
              <a:defRPr sz="2800">
                <a:solidFill>
                  <a:srgbClr val="4D4D4C"/>
                </a:solidFill>
              </a:defRPr>
            </a:lvl1pPr>
            <a:lvl2pPr>
              <a:defRPr sz="2400">
                <a:solidFill>
                  <a:srgbClr val="4D4D4C"/>
                </a:solidFill>
              </a:defRPr>
            </a:lvl2pPr>
            <a:lvl3pPr>
              <a:defRPr sz="2000">
                <a:solidFill>
                  <a:srgbClr val="4D4D4C"/>
                </a:solidFill>
              </a:defRPr>
            </a:lvl3pPr>
            <a:lvl4pPr>
              <a:defRPr sz="1800">
                <a:solidFill>
                  <a:srgbClr val="4D4D4C"/>
                </a:solidFill>
              </a:defRPr>
            </a:lvl4pPr>
            <a:lvl5pPr>
              <a:defRPr sz="1800">
                <a:solidFill>
                  <a:srgbClr val="4D4D4C"/>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hasCustomPrompt="1"/>
          </p:nvPr>
        </p:nvSpPr>
        <p:spPr>
          <a:xfrm>
            <a:off x="457200" y="1435101"/>
            <a:ext cx="3008313" cy="4298156"/>
          </a:xfrm>
          <a:prstGeom prst="rect">
            <a:avLst/>
          </a:prstGeom>
        </p:spPr>
        <p:txBody>
          <a:bodyPr/>
          <a:lstStyle>
            <a:lvl1pPr marL="0" indent="0">
              <a:buNone/>
              <a:defRPr sz="1400">
                <a:solidFill>
                  <a:srgbClr val="4D4D4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7A1E47-9381-054B-9FF5-DEFF711907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8264" y="5877272"/>
            <a:ext cx="1801334" cy="648072"/>
          </a:xfrm>
          <a:prstGeom prst="rect">
            <a:avLst/>
          </a:prstGeom>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62" r:id="rId8"/>
    <p:sldLayoutId id="2147483757" r:id="rId9"/>
    <p:sldLayoutId id="2147483758" r:id="rId10"/>
    <p:sldLayoutId id="2147483761" r:id="rId11"/>
  </p:sldLayoutIdLst>
  <p:hf hdr="0" ftr="0" dt="0"/>
  <p:txStyles>
    <p:titleStyle>
      <a:lvl1pPr algn="l" rtl="0" fontAlgn="base">
        <a:spcBef>
          <a:spcPct val="0"/>
        </a:spcBef>
        <a:spcAft>
          <a:spcPct val="0"/>
        </a:spcAft>
        <a:defRPr sz="4000" kern="1200">
          <a:solidFill>
            <a:schemeClr val="bg1"/>
          </a:solidFill>
          <a:latin typeface="Staatliches" pitchFamily="2"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000" b="0" i="0" kern="1200">
          <a:solidFill>
            <a:schemeClr val="bg1"/>
          </a:solidFill>
          <a:latin typeface="Lato" panose="020F0502020204030203" pitchFamily="34" charset="77"/>
          <a:ea typeface="+mn-ea"/>
          <a:cs typeface="+mn-cs"/>
        </a:defRPr>
      </a:lvl1pPr>
      <a:lvl2pPr marL="742950" indent="-285750" algn="l" rtl="0" fontAlgn="base">
        <a:spcBef>
          <a:spcPct val="20000"/>
        </a:spcBef>
        <a:spcAft>
          <a:spcPct val="0"/>
        </a:spcAft>
        <a:buFont typeface="Arial" charset="0"/>
        <a:buChar char="–"/>
        <a:defRPr sz="1800" b="0" i="0" kern="1200">
          <a:solidFill>
            <a:schemeClr val="bg1"/>
          </a:solidFill>
          <a:latin typeface="Lato" panose="020F0502020204030203" pitchFamily="34" charset="77"/>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Lato" panose="020F0502020204030203" pitchFamily="34" charset="77"/>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Lato" panose="020F0502020204030203" pitchFamily="34" charset="77"/>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Lato" panose="020F0502020204030203" pitchFamily="34" charset="77"/>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emf"/><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mailto:pia.lilja@activeproperies.se" TargetMode="External"/><Relationship Id="rId5" Type="http://schemas.openxmlformats.org/officeDocument/2006/relationships/hyperlink" Target="mailto:jan.granstrom@softcenter.se" TargetMode="External"/><Relationship Id="rId4" Type="http://schemas.openxmlformats.org/officeDocument/2006/relationships/hyperlink" Target="mailto:sven-olof.linderoth@activeproperties.s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ree, outdoor, street, house&#10;&#10;Description automatically generated">
            <a:extLst>
              <a:ext uri="{FF2B5EF4-FFF2-40B4-BE49-F238E27FC236}">
                <a16:creationId xmlns:a16="http://schemas.microsoft.com/office/drawing/2014/main" id="{A24C4E32-FD26-354B-BC71-673F2FB9A843}"/>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r="15507"/>
          <a:stretch/>
        </p:blipFill>
        <p:spPr>
          <a:xfrm>
            <a:off x="4572000" y="0"/>
            <a:ext cx="4572000" cy="6858000"/>
          </a:xfrm>
          <a:prstGeom prst="rect">
            <a:avLst/>
          </a:prstGeom>
        </p:spPr>
      </p:pic>
      <p:sp>
        <p:nvSpPr>
          <p:cNvPr id="13" name="Platshållare för rubrik 1">
            <a:extLst>
              <a:ext uri="{FF2B5EF4-FFF2-40B4-BE49-F238E27FC236}">
                <a16:creationId xmlns:a16="http://schemas.microsoft.com/office/drawing/2014/main" id="{D38C6AE4-64B2-B34C-AD3E-C05A19784A4F}"/>
              </a:ext>
            </a:extLst>
          </p:cNvPr>
          <p:cNvSpPr>
            <a:spLocks noGrp="1"/>
          </p:cNvSpPr>
          <p:nvPr>
            <p:ph type="title" idx="4294967295"/>
          </p:nvPr>
        </p:nvSpPr>
        <p:spPr bwMode="auto">
          <a:xfrm>
            <a:off x="395536" y="2132856"/>
            <a:ext cx="3744416" cy="15508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dirty="0"/>
              <a:t>Presentation vid bolagsstämman</a:t>
            </a:r>
          </a:p>
        </p:txBody>
      </p:sp>
      <p:sp>
        <p:nvSpPr>
          <p:cNvPr id="15" name="Platshållare för text 2">
            <a:extLst>
              <a:ext uri="{FF2B5EF4-FFF2-40B4-BE49-F238E27FC236}">
                <a16:creationId xmlns:a16="http://schemas.microsoft.com/office/drawing/2014/main" id="{5DD40249-BB7A-0245-BA45-A456828B8197}"/>
              </a:ext>
            </a:extLst>
          </p:cNvPr>
          <p:cNvSpPr>
            <a:spLocks noGrp="1"/>
          </p:cNvSpPr>
          <p:nvPr>
            <p:ph idx="1" hasCustomPrompt="1"/>
          </p:nvPr>
        </p:nvSpPr>
        <p:spPr bwMode="auto">
          <a:xfrm>
            <a:off x="395536" y="3703262"/>
            <a:ext cx="3528392" cy="16890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Lato" panose="020F0502020204030203" pitchFamily="34" charset="77"/>
              </a:defRPr>
            </a:lvl1pPr>
            <a:lvl2pPr>
              <a:buFont typeface="Arial" panose="020B0604020202020204" pitchFamily="34" charset="0"/>
              <a:buChar char="•"/>
              <a:defRPr>
                <a:solidFill>
                  <a:schemeClr val="bg1"/>
                </a:solidFill>
                <a:latin typeface="Lato" panose="020F0502020204030203" pitchFamily="34" charset="77"/>
              </a:defRPr>
            </a:lvl2pPr>
          </a:lstStyle>
          <a:p>
            <a:pPr marL="0" indent="0">
              <a:buNone/>
            </a:pPr>
            <a:r>
              <a:rPr lang="sv-SE" sz="1600" dirty="0"/>
              <a:t>Active </a:t>
            </a:r>
            <a:r>
              <a:rPr lang="sv-SE" sz="1600" dirty="0" err="1"/>
              <a:t>Properties</a:t>
            </a:r>
            <a:r>
              <a:rPr lang="sv-SE" sz="1600" dirty="0"/>
              <a:t> AB (</a:t>
            </a:r>
            <a:r>
              <a:rPr lang="sv-SE" sz="1600" dirty="0" err="1"/>
              <a:t>publ</a:t>
            </a:r>
            <a:r>
              <a:rPr lang="sv-SE" sz="1600" dirty="0"/>
              <a:t>)</a:t>
            </a:r>
          </a:p>
          <a:p>
            <a:pPr marL="0" lvl="0" indent="0">
              <a:buNone/>
            </a:pPr>
            <a:r>
              <a:rPr lang="sv-SE" sz="1600" dirty="0"/>
              <a:t>1 </a:t>
            </a:r>
            <a:r>
              <a:rPr lang="sv-SE" sz="1600" i="1" dirty="0"/>
              <a:t>juni</a:t>
            </a:r>
            <a:r>
              <a:rPr lang="sv-SE" sz="1600" dirty="0"/>
              <a:t> 2023</a:t>
            </a:r>
          </a:p>
        </p:txBody>
      </p:sp>
      <p:pic>
        <p:nvPicPr>
          <p:cNvPr id="16" name="Picture 15">
            <a:extLst>
              <a:ext uri="{FF2B5EF4-FFF2-40B4-BE49-F238E27FC236}">
                <a16:creationId xmlns:a16="http://schemas.microsoft.com/office/drawing/2014/main" id="{06479E8B-8D0E-6549-8D1B-38C09AA4D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813627"/>
            <a:ext cx="3420888" cy="1230745"/>
          </a:xfrm>
          <a:prstGeom prst="rect">
            <a:avLst/>
          </a:prstGeom>
        </p:spPr>
      </p:pic>
    </p:spTree>
    <p:extLst>
      <p:ext uri="{BB962C8B-B14F-4D97-AF65-F5344CB8AC3E}">
        <p14:creationId xmlns:p14="http://schemas.microsoft.com/office/powerpoint/2010/main" val="153436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128B66-9F42-2E4D-A8B0-125719EDA7E5}"/>
              </a:ext>
            </a:extLst>
          </p:cNvPr>
          <p:cNvSpPr/>
          <p:nvPr/>
        </p:nvSpPr>
        <p:spPr>
          <a:xfrm>
            <a:off x="6607047" y="5725430"/>
            <a:ext cx="2483768" cy="92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Picture 4" descr="A picture containing sky, outdoor, building&#10;&#10;Description automatically generated">
            <a:extLst>
              <a:ext uri="{FF2B5EF4-FFF2-40B4-BE49-F238E27FC236}">
                <a16:creationId xmlns:a16="http://schemas.microsoft.com/office/drawing/2014/main" id="{DCC2518C-FEEA-CA41-BA6B-D4EF1D328C8C}"/>
              </a:ext>
            </a:extLst>
          </p:cNvPr>
          <p:cNvPicPr>
            <a:picLocks noChangeAspect="1"/>
          </p:cNvPicPr>
          <p:nvPr/>
        </p:nvPicPr>
        <p:blipFill>
          <a:blip r:embed="rId2" cstate="print">
            <a:alphaModFix amt="40000"/>
            <a:extLst>
              <a:ext uri="{28A0092B-C50C-407E-A947-70E740481C1C}">
                <a14:useLocalDpi xmlns:a14="http://schemas.microsoft.com/office/drawing/2010/main" val="0"/>
              </a:ext>
            </a:extLst>
          </a:blip>
          <a:stretch>
            <a:fillRect/>
          </a:stretch>
        </p:blipFill>
        <p:spPr>
          <a:xfrm>
            <a:off x="0" y="1258018"/>
            <a:ext cx="9144000" cy="5599979"/>
          </a:xfrm>
          <a:prstGeom prst="rect">
            <a:avLst/>
          </a:prstGeom>
        </p:spPr>
      </p:pic>
      <p:cxnSp>
        <p:nvCxnSpPr>
          <p:cNvPr id="14" name="Rak 13"/>
          <p:cNvCxnSpPr/>
          <p:nvPr/>
        </p:nvCxnSpPr>
        <p:spPr>
          <a:xfrm>
            <a:off x="0" y="764704"/>
            <a:ext cx="9144000" cy="0"/>
          </a:xfrm>
          <a:prstGeom prst="line">
            <a:avLst/>
          </a:prstGeom>
          <a:ln>
            <a:solidFill>
              <a:srgbClr val="C00000"/>
            </a:solidFill>
          </a:ln>
        </p:spPr>
        <p:style>
          <a:lnRef idx="1">
            <a:schemeClr val="accent4"/>
          </a:lnRef>
          <a:fillRef idx="0">
            <a:schemeClr val="accent4"/>
          </a:fillRef>
          <a:effectRef idx="0">
            <a:schemeClr val="accent4"/>
          </a:effectRef>
          <a:fontRef idx="minor">
            <a:schemeClr val="tx1"/>
          </a:fontRef>
        </p:style>
      </p:cxnSp>
      <p:graphicFrame>
        <p:nvGraphicFramePr>
          <p:cNvPr id="2" name="Diagram 1">
            <a:extLst>
              <a:ext uri="{FF2B5EF4-FFF2-40B4-BE49-F238E27FC236}">
                <a16:creationId xmlns:a16="http://schemas.microsoft.com/office/drawing/2014/main" id="{EBAFAA7B-0541-4D11-A53C-33F2B0FD66DA}"/>
              </a:ext>
            </a:extLst>
          </p:cNvPr>
          <p:cNvGraphicFramePr/>
          <p:nvPr>
            <p:extLst>
              <p:ext uri="{D42A27DB-BD31-4B8C-83A1-F6EECF244321}">
                <p14:modId xmlns:p14="http://schemas.microsoft.com/office/powerpoint/2010/main" val="2713217779"/>
              </p:ext>
            </p:extLst>
          </p:nvPr>
        </p:nvGraphicFramePr>
        <p:xfrm>
          <a:off x="211806" y="1492558"/>
          <a:ext cx="8568952" cy="446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138687E-3E6C-7040-A08A-BACF8226165D}"/>
              </a:ext>
            </a:extLst>
          </p:cNvPr>
          <p:cNvSpPr txBox="1"/>
          <p:nvPr/>
        </p:nvSpPr>
        <p:spPr>
          <a:xfrm>
            <a:off x="417458" y="271391"/>
            <a:ext cx="8568952" cy="584775"/>
          </a:xfrm>
          <a:prstGeom prst="rect">
            <a:avLst/>
          </a:prstGeom>
          <a:noFill/>
        </p:spPr>
        <p:txBody>
          <a:bodyPr wrap="square" rtlCol="0">
            <a:spAutoFit/>
          </a:bodyPr>
          <a:lstStyle/>
          <a:p>
            <a:r>
              <a:rPr lang="sv-SE" sz="3200" dirty="0">
                <a:solidFill>
                  <a:schemeClr val="bg1"/>
                </a:solidFill>
                <a:latin typeface="Staatliches" pitchFamily="2" charset="0"/>
                <a:cs typeface="Calibri"/>
              </a:rPr>
              <a:t>koncernstruktur</a:t>
            </a:r>
            <a:endParaRPr lang="en-SE" sz="3200" dirty="0">
              <a:solidFill>
                <a:schemeClr val="bg1"/>
              </a:solidFill>
              <a:latin typeface="Staatliches" pitchFamily="2" charset="0"/>
            </a:endParaRPr>
          </a:p>
        </p:txBody>
      </p:sp>
      <p:pic>
        <p:nvPicPr>
          <p:cNvPr id="17" name="Picture 16">
            <a:extLst>
              <a:ext uri="{FF2B5EF4-FFF2-40B4-BE49-F238E27FC236}">
                <a16:creationId xmlns:a16="http://schemas.microsoft.com/office/drawing/2014/main" id="{D3776BF6-3684-BA49-B91E-6D9687CB87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8264" y="5877272"/>
            <a:ext cx="1801334" cy="648072"/>
          </a:xfrm>
          <a:prstGeom prst="rect">
            <a:avLst/>
          </a:prstGeom>
        </p:spPr>
      </p:pic>
    </p:spTree>
    <p:extLst>
      <p:ext uri="{BB962C8B-B14F-4D97-AF65-F5344CB8AC3E}">
        <p14:creationId xmlns:p14="http://schemas.microsoft.com/office/powerpoint/2010/main" val="335739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982D10-E808-6A4F-9600-394BB2F8E2B8}"/>
              </a:ext>
            </a:extLst>
          </p:cNvPr>
          <p:cNvSpPr>
            <a:spLocks noGrp="1"/>
          </p:cNvSpPr>
          <p:nvPr>
            <p:ph sz="half" idx="1"/>
          </p:nvPr>
        </p:nvSpPr>
        <p:spPr>
          <a:xfrm>
            <a:off x="417458" y="1533097"/>
            <a:ext cx="3610744" cy="4133056"/>
          </a:xfrm>
        </p:spPr>
        <p:txBody>
          <a:bodyPr/>
          <a:lstStyle/>
          <a:p>
            <a:pPr marL="0" indent="0">
              <a:buNone/>
            </a:pPr>
            <a:r>
              <a:rPr lang="sv-SE" sz="1600" dirty="0">
                <a:cs typeface="Calibri"/>
              </a:rPr>
              <a:t>Bolaget har en liten effektiv organisation med totalt 7 personer (6,8 heltidstjänster), 4 män och 3 kvinnor bestående av företagsledning, ekonomi- och marknadsfunktioner samt driftstekniker.</a:t>
            </a:r>
          </a:p>
          <a:p>
            <a:pPr marL="0" indent="0">
              <a:buNone/>
            </a:pPr>
            <a:endParaRPr lang="sv-SE" sz="1600" dirty="0">
              <a:cs typeface="Calibri"/>
            </a:endParaRPr>
          </a:p>
          <a:p>
            <a:pPr marL="0" indent="0">
              <a:buNone/>
            </a:pPr>
            <a:r>
              <a:rPr lang="sv-SE" sz="1600" dirty="0">
                <a:cs typeface="Calibri"/>
              </a:rPr>
              <a:t>Ledning och administrativ personal (5) är anställda i moderbolaget och driftsteknikerna (2) är anställda i Soft Center. Samtlig personal är placerade i Ronneby.</a:t>
            </a:r>
          </a:p>
          <a:p>
            <a:pPr marL="0" indent="0">
              <a:buNone/>
            </a:pPr>
            <a:endParaRPr lang="sv-SE" sz="1600" dirty="0">
              <a:cs typeface="Calibri"/>
            </a:endParaRPr>
          </a:p>
          <a:p>
            <a:pPr marL="0" indent="0">
              <a:buNone/>
            </a:pPr>
            <a:r>
              <a:rPr lang="sv-SE" sz="1600" dirty="0">
                <a:cs typeface="Calibri"/>
              </a:rPr>
              <a:t>En omfördelning av administrativa kostnader sker till respektive bolag i koncernen.</a:t>
            </a:r>
          </a:p>
          <a:p>
            <a:pPr marL="0" indent="0">
              <a:buNone/>
            </a:pPr>
            <a:endParaRPr lang="sv-SE" sz="1600" dirty="0"/>
          </a:p>
        </p:txBody>
      </p:sp>
      <p:sp>
        <p:nvSpPr>
          <p:cNvPr id="4" name="TextBox 3">
            <a:extLst>
              <a:ext uri="{FF2B5EF4-FFF2-40B4-BE49-F238E27FC236}">
                <a16:creationId xmlns:a16="http://schemas.microsoft.com/office/drawing/2014/main" id="{0F10D1CA-BD72-B145-AB61-3BC6A568592E}"/>
              </a:ext>
            </a:extLst>
          </p:cNvPr>
          <p:cNvSpPr txBox="1"/>
          <p:nvPr/>
        </p:nvSpPr>
        <p:spPr>
          <a:xfrm>
            <a:off x="417458" y="271391"/>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Organisation</a:t>
            </a:r>
            <a:endParaRPr lang="en-SE" sz="3200" dirty="0">
              <a:solidFill>
                <a:srgbClr val="C00000"/>
              </a:solidFill>
              <a:latin typeface="Staatliches" pitchFamily="2" charset="0"/>
            </a:endParaRPr>
          </a:p>
        </p:txBody>
      </p:sp>
      <p:graphicFrame>
        <p:nvGraphicFramePr>
          <p:cNvPr id="24" name="Platshållare för innehåll 4">
            <a:extLst>
              <a:ext uri="{FF2B5EF4-FFF2-40B4-BE49-F238E27FC236}">
                <a16:creationId xmlns:a16="http://schemas.microsoft.com/office/drawing/2014/main" id="{45470CB3-97F3-DD4F-A5D2-2DD1E31C4121}"/>
              </a:ext>
            </a:extLst>
          </p:cNvPr>
          <p:cNvGraphicFramePr>
            <a:graphicFrameLocks/>
          </p:cNvGraphicFramePr>
          <p:nvPr>
            <p:extLst>
              <p:ext uri="{D42A27DB-BD31-4B8C-83A1-F6EECF244321}">
                <p14:modId xmlns:p14="http://schemas.microsoft.com/office/powerpoint/2010/main" val="4215324320"/>
              </p:ext>
            </p:extLst>
          </p:nvPr>
        </p:nvGraphicFramePr>
        <p:xfrm>
          <a:off x="4067944" y="1140700"/>
          <a:ext cx="4876762" cy="595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upp 18">
            <a:extLst>
              <a:ext uri="{FF2B5EF4-FFF2-40B4-BE49-F238E27FC236}">
                <a16:creationId xmlns:a16="http://schemas.microsoft.com/office/drawing/2014/main" id="{918E3818-4090-EE41-9C2E-B6BEF100E49C}"/>
              </a:ext>
            </a:extLst>
          </p:cNvPr>
          <p:cNvGrpSpPr/>
          <p:nvPr/>
        </p:nvGrpSpPr>
        <p:grpSpPr>
          <a:xfrm>
            <a:off x="6660232" y="1628800"/>
            <a:ext cx="1862749" cy="1044999"/>
            <a:chOff x="2646434" y="1545023"/>
            <a:chExt cx="1862749" cy="1347402"/>
          </a:xfrm>
          <a:solidFill>
            <a:srgbClr val="C00000"/>
          </a:solidFill>
        </p:grpSpPr>
        <p:sp>
          <p:nvSpPr>
            <p:cNvPr id="26" name="Rektangel: rundade hörn 19">
              <a:extLst>
                <a:ext uri="{FF2B5EF4-FFF2-40B4-BE49-F238E27FC236}">
                  <a16:creationId xmlns:a16="http://schemas.microsoft.com/office/drawing/2014/main" id="{BB1BDD33-686C-0A4F-895E-1B5F7E7B4386}"/>
                </a:ext>
              </a:extLst>
            </p:cNvPr>
            <p:cNvSpPr/>
            <p:nvPr/>
          </p:nvSpPr>
          <p:spPr>
            <a:xfrm>
              <a:off x="2646434" y="1545023"/>
              <a:ext cx="1862749" cy="1347402"/>
            </a:xfrm>
            <a:prstGeom prst="roundRect">
              <a:avLst>
                <a:gd name="adj" fmla="val 10000"/>
              </a:avLst>
            </a:prstGeom>
            <a:solidFill>
              <a:srgbClr val="C0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dirty="0"/>
            </a:p>
          </p:txBody>
        </p:sp>
        <p:sp>
          <p:nvSpPr>
            <p:cNvPr id="27" name="Rektangel: rundade hörn 4">
              <a:extLst>
                <a:ext uri="{FF2B5EF4-FFF2-40B4-BE49-F238E27FC236}">
                  <a16:creationId xmlns:a16="http://schemas.microsoft.com/office/drawing/2014/main" id="{E2EC92C7-0303-AE46-84C4-EF00785A7908}"/>
                </a:ext>
              </a:extLst>
            </p:cNvPr>
            <p:cNvSpPr txBox="1"/>
            <p:nvPr/>
          </p:nvSpPr>
          <p:spPr>
            <a:xfrm>
              <a:off x="2700845" y="1656227"/>
              <a:ext cx="1768596" cy="100294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l" defTabSz="444500" rtl="0" eaLnBrk="1" fontAlgn="base" latinLnBrk="0" hangingPunct="1">
                <a:lnSpc>
                  <a:spcPct val="90000"/>
                </a:lnSpc>
                <a:spcBef>
                  <a:spcPct val="0"/>
                </a:spcBef>
                <a:spcAft>
                  <a:spcPct val="35000"/>
                </a:spcAft>
                <a:buClrTx/>
                <a:buSzTx/>
                <a:buFontTx/>
                <a:buNone/>
                <a:tabLst/>
                <a:defRPr/>
              </a:pPr>
              <a:r>
                <a:rPr kumimoji="0" lang="sv-SE" sz="1000" i="0" u="none" strike="noStrike" kern="1200" cap="none" spc="0" normalizeH="0" baseline="0" noProof="0" dirty="0">
                  <a:ln>
                    <a:noFill/>
                  </a:ln>
                  <a:solidFill>
                    <a:schemeClr val="bg1"/>
                  </a:solidFill>
                  <a:effectLst/>
                  <a:uLnTx/>
                  <a:uFillTx/>
                  <a:latin typeface="Lato" panose="020F0502020204030203" pitchFamily="34" charset="77"/>
                </a:rPr>
                <a:t>Ordförande Magnus Hansson</a:t>
              </a:r>
              <a:br>
                <a:rPr kumimoji="0" lang="sv-SE" sz="1000" i="0" u="none" strike="noStrike" kern="1200" cap="none" spc="0" normalizeH="0" baseline="0" noProof="0" dirty="0">
                  <a:ln>
                    <a:noFill/>
                  </a:ln>
                  <a:solidFill>
                    <a:schemeClr val="bg1"/>
                  </a:solidFill>
                  <a:effectLst/>
                  <a:uLnTx/>
                  <a:uFillTx/>
                  <a:latin typeface="Lato" panose="020F0502020204030203" pitchFamily="34" charset="77"/>
                </a:rPr>
              </a:br>
              <a:r>
                <a:rPr kumimoji="0" lang="sv-SE" sz="1000" i="0" u="none" strike="noStrike" kern="1200" cap="none" spc="0" normalizeH="0" baseline="0" noProof="0" dirty="0">
                  <a:ln>
                    <a:noFill/>
                  </a:ln>
                  <a:solidFill>
                    <a:schemeClr val="bg1"/>
                  </a:solidFill>
                  <a:effectLst/>
                  <a:uLnTx/>
                  <a:uFillTx/>
                  <a:latin typeface="Lato" panose="020F0502020204030203" pitchFamily="34" charset="77"/>
                </a:rPr>
                <a:t>Ledamot Thomas Bolmgren</a:t>
              </a:r>
              <a:br>
                <a:rPr kumimoji="0" lang="sv-SE" sz="1000" i="0" u="none" strike="noStrike" kern="1200" cap="none" spc="0" normalizeH="0" baseline="0" noProof="0" dirty="0">
                  <a:ln>
                    <a:noFill/>
                  </a:ln>
                  <a:solidFill>
                    <a:schemeClr val="bg1"/>
                  </a:solidFill>
                  <a:effectLst/>
                  <a:uLnTx/>
                  <a:uFillTx/>
                  <a:latin typeface="Lato" panose="020F0502020204030203" pitchFamily="34" charset="77"/>
                </a:rPr>
              </a:br>
              <a:r>
                <a:rPr kumimoji="0" lang="sv-SE" sz="1000" i="0" u="none" strike="noStrike" kern="1200" cap="none" spc="0" normalizeH="0" baseline="0" noProof="0" dirty="0">
                  <a:ln>
                    <a:noFill/>
                  </a:ln>
                  <a:solidFill>
                    <a:schemeClr val="bg1"/>
                  </a:solidFill>
                  <a:effectLst/>
                  <a:uLnTx/>
                  <a:uFillTx/>
                  <a:latin typeface="Lato" panose="020F0502020204030203" pitchFamily="34" charset="77"/>
                </a:rPr>
                <a:t>Ledamot Marcus Rasmusson Ledamot Sven-Olof Linderoth</a:t>
              </a:r>
            </a:p>
          </p:txBody>
        </p:sp>
      </p:grpSp>
    </p:spTree>
    <p:extLst>
      <p:ext uri="{BB962C8B-B14F-4D97-AF65-F5344CB8AC3E}">
        <p14:creationId xmlns:p14="http://schemas.microsoft.com/office/powerpoint/2010/main" val="304940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sz="half" idx="1"/>
          </p:nvPr>
        </p:nvSpPr>
        <p:spPr>
          <a:xfrm>
            <a:off x="417458" y="3296817"/>
            <a:ext cx="4528884" cy="4320480"/>
          </a:xfrm>
        </p:spPr>
        <p:txBody>
          <a:bodyPr>
            <a:noAutofit/>
          </a:bodyPr>
          <a:lstStyle/>
          <a:p>
            <a:pPr>
              <a:buClr>
                <a:srgbClr val="8E2318"/>
              </a:buClr>
              <a:buSzPct val="150000"/>
            </a:pPr>
            <a:r>
              <a:rPr lang="sv-SE" sz="1400" dirty="0">
                <a:cs typeface="Calibri"/>
              </a:rPr>
              <a:t>Fastighetsbeståndet består f n av 19 helägda fastigheter lokaliserade till 11 orter. Den totala uthyrningsbara ytan uppgår till 106 479 kvm är fördelad på 23% kontor, 68% industri och 9% handel. Fastigheternas sammanlagda marknads-värden uppgick vid årsskiftet till 889 mkr (886).</a:t>
            </a:r>
          </a:p>
          <a:p>
            <a:pPr marL="342900" marR="0" lvl="0" indent="-342900" algn="l" defTabSz="914400" rtl="0" eaLnBrk="1" fontAlgn="base" latinLnBrk="0" hangingPunct="1">
              <a:lnSpc>
                <a:spcPct val="100000"/>
              </a:lnSpc>
              <a:spcBef>
                <a:spcPct val="20000"/>
              </a:spcBef>
              <a:spcAft>
                <a:spcPct val="0"/>
              </a:spcAft>
              <a:buClr>
                <a:srgbClr val="8E2318"/>
              </a:buClr>
              <a:buSzPct val="150000"/>
              <a:buFont typeface="Arial" charset="0"/>
              <a:buChar char="•"/>
              <a:tabLst/>
              <a:defRPr/>
            </a:pPr>
            <a:r>
              <a:rPr kumimoji="0" lang="sv-SE" sz="1400" b="0" i="0" u="none" strike="noStrike" kern="1200" cap="none" spc="0" normalizeH="0" baseline="0" noProof="0" dirty="0">
                <a:ln>
                  <a:noFill/>
                </a:ln>
                <a:solidFill>
                  <a:srgbClr val="4D4D4C"/>
                </a:solidFill>
                <a:effectLst/>
                <a:uLnTx/>
                <a:uFillTx/>
                <a:latin typeface="Lato" panose="020F0502020204030203" pitchFamily="34" charset="77"/>
                <a:ea typeface="+mn-ea"/>
                <a:cs typeface="Calibri"/>
              </a:rPr>
              <a:t>Uthyrningsgraden i koncernen uppgick vid årsskiftet till 91,2% och i Soft Center till 70,6 %. Hyreskontraktens snittlängd (yta) uppgick samtidigt till </a:t>
            </a:r>
            <a:r>
              <a:rPr lang="sv-SE" sz="1400" dirty="0">
                <a:cs typeface="Calibri"/>
              </a:rPr>
              <a:t>4,2</a:t>
            </a:r>
            <a:r>
              <a:rPr kumimoji="0" lang="sv-SE" sz="1400" b="0" i="0" u="none" strike="noStrike" kern="1200" cap="none" spc="0" normalizeH="0" baseline="0" noProof="0" dirty="0">
                <a:ln>
                  <a:noFill/>
                </a:ln>
                <a:solidFill>
                  <a:srgbClr val="4D4D4C"/>
                </a:solidFill>
                <a:effectLst/>
                <a:uLnTx/>
                <a:uFillTx/>
                <a:latin typeface="Lato" panose="020F0502020204030203" pitchFamily="34" charset="77"/>
                <a:ea typeface="+mn-ea"/>
                <a:cs typeface="Calibri"/>
              </a:rPr>
              <a:t> år respektive 2,8 år.</a:t>
            </a:r>
          </a:p>
          <a:p>
            <a:pPr>
              <a:buClr>
                <a:srgbClr val="8E2318"/>
              </a:buClr>
              <a:buSzPct val="150000"/>
              <a:defRPr/>
            </a:pPr>
            <a:r>
              <a:rPr lang="sv-SE" sz="1400" dirty="0">
                <a:cs typeface="Calibri"/>
              </a:rPr>
              <a:t>Det totala hyresvärdet uppgår f n till c a 75 mkr. För 2023 budgeteras hyresintäkter på cirka 63 mkr och ett resultat före värdeförändringar och skatt på cirka 22 mkr.</a:t>
            </a:r>
          </a:p>
        </p:txBody>
      </p:sp>
      <p:sp>
        <p:nvSpPr>
          <p:cNvPr id="19" name="TextBox 18">
            <a:extLst>
              <a:ext uri="{FF2B5EF4-FFF2-40B4-BE49-F238E27FC236}">
                <a16:creationId xmlns:a16="http://schemas.microsoft.com/office/drawing/2014/main" id="{D9EE4EAE-5F18-8740-9DB5-663BA823FDC3}"/>
              </a:ext>
            </a:extLst>
          </p:cNvPr>
          <p:cNvSpPr txBox="1"/>
          <p:nvPr/>
        </p:nvSpPr>
        <p:spPr>
          <a:xfrm>
            <a:off x="417458" y="271391"/>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Fastighetsbeståndet</a:t>
            </a:r>
            <a:endParaRPr lang="en-SE" sz="3200" dirty="0">
              <a:solidFill>
                <a:srgbClr val="C00000"/>
              </a:solidFill>
              <a:latin typeface="Staatliches" pitchFamily="2" charset="0"/>
            </a:endParaRPr>
          </a:p>
        </p:txBody>
      </p:sp>
      <p:pic>
        <p:nvPicPr>
          <p:cNvPr id="8" name="Picture 7">
            <a:extLst>
              <a:ext uri="{FF2B5EF4-FFF2-40B4-BE49-F238E27FC236}">
                <a16:creationId xmlns:a16="http://schemas.microsoft.com/office/drawing/2014/main" id="{7030D90C-92EB-AA41-898A-0BFDD5294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5877272"/>
            <a:ext cx="1801334" cy="648072"/>
          </a:xfrm>
          <a:prstGeom prst="rect">
            <a:avLst/>
          </a:prstGeom>
        </p:spPr>
      </p:pic>
      <p:pic>
        <p:nvPicPr>
          <p:cNvPr id="4" name="Picture 3">
            <a:extLst>
              <a:ext uri="{FF2B5EF4-FFF2-40B4-BE49-F238E27FC236}">
                <a16:creationId xmlns:a16="http://schemas.microsoft.com/office/drawing/2014/main" id="{2B5C7857-4AD4-7349-AAC2-B4E134873C18}"/>
              </a:ext>
            </a:extLst>
          </p:cNvPr>
          <p:cNvPicPr>
            <a:picLocks noChangeAspect="1"/>
          </p:cNvPicPr>
          <p:nvPr/>
        </p:nvPicPr>
        <p:blipFill>
          <a:blip r:embed="rId3"/>
          <a:stretch>
            <a:fillRect/>
          </a:stretch>
        </p:blipFill>
        <p:spPr>
          <a:xfrm>
            <a:off x="4523019" y="1368389"/>
            <a:ext cx="4528884" cy="3856856"/>
          </a:xfrm>
          <a:prstGeom prst="rect">
            <a:avLst/>
          </a:prstGeom>
        </p:spPr>
      </p:pic>
      <p:pic>
        <p:nvPicPr>
          <p:cNvPr id="5" name="Picture 4">
            <a:extLst>
              <a:ext uri="{FF2B5EF4-FFF2-40B4-BE49-F238E27FC236}">
                <a16:creationId xmlns:a16="http://schemas.microsoft.com/office/drawing/2014/main" id="{40573A5D-35F4-A340-A676-2E38AD8C5D15}"/>
              </a:ext>
            </a:extLst>
          </p:cNvPr>
          <p:cNvPicPr>
            <a:picLocks noChangeAspect="1"/>
          </p:cNvPicPr>
          <p:nvPr/>
        </p:nvPicPr>
        <p:blipFill>
          <a:blip r:embed="rId4"/>
          <a:stretch>
            <a:fillRect/>
          </a:stretch>
        </p:blipFill>
        <p:spPr>
          <a:xfrm>
            <a:off x="5167281" y="5362865"/>
            <a:ext cx="3240360" cy="376786"/>
          </a:xfrm>
          <a:prstGeom prst="rect">
            <a:avLst/>
          </a:prstGeom>
        </p:spPr>
      </p:pic>
      <p:pic>
        <p:nvPicPr>
          <p:cNvPr id="7" name="Picture 6">
            <a:extLst>
              <a:ext uri="{FF2B5EF4-FFF2-40B4-BE49-F238E27FC236}">
                <a16:creationId xmlns:a16="http://schemas.microsoft.com/office/drawing/2014/main" id="{CD7DF22C-2063-644F-8F31-79159B42F6FD}"/>
              </a:ext>
            </a:extLst>
          </p:cNvPr>
          <p:cNvPicPr>
            <a:picLocks noChangeAspect="1"/>
          </p:cNvPicPr>
          <p:nvPr/>
        </p:nvPicPr>
        <p:blipFill>
          <a:blip r:embed="rId5"/>
          <a:stretch>
            <a:fillRect/>
          </a:stretch>
        </p:blipFill>
        <p:spPr>
          <a:xfrm>
            <a:off x="562006" y="1307233"/>
            <a:ext cx="3854819" cy="1989584"/>
          </a:xfrm>
          <a:prstGeom prst="rect">
            <a:avLst/>
          </a:prstGeom>
        </p:spPr>
      </p:pic>
    </p:spTree>
    <p:extLst>
      <p:ext uri="{BB962C8B-B14F-4D97-AF65-F5344CB8AC3E}">
        <p14:creationId xmlns:p14="http://schemas.microsoft.com/office/powerpoint/2010/main" val="127767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C867C839-C0F4-7F45-B34C-0B1719951AA8}"/>
              </a:ext>
            </a:extLst>
          </p:cNvPr>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ackgroundRemoval t="32183" b="98475" l="9873" r="92463">
                        <a14:foregroundMark x1="21762" y1="76324" x2="10934" y2="76565"/>
                        <a14:foregroundMark x1="10934" y1="76565" x2="22081" y2="77448"/>
                        <a14:foregroundMark x1="22081" y1="77448" x2="11890" y2="77448"/>
                        <a14:foregroundMark x1="11890" y1="77448" x2="12845" y2="78411"/>
                        <a14:foregroundMark x1="22505" y1="76565" x2="11465" y2="75201"/>
                        <a14:foregroundMark x1="11465" y1="75201" x2="22293" y2="77047"/>
                        <a14:foregroundMark x1="22293" y1="77047" x2="14650" y2="74478"/>
                        <a14:foregroundMark x1="22930" y1="76565" x2="29087" y2="78973"/>
                        <a14:foregroundMark x1="14119" y1="74478" x2="28132" y2="76886"/>
                        <a14:foregroundMark x1="6051" y1="80979" x2="28875" y2="82665"/>
                        <a14:foregroundMark x1="28875" y1="82665" x2="16667" y2="83949"/>
                        <a14:foregroundMark x1="16667" y1="83949" x2="10403" y2="81380"/>
                        <a14:foregroundMark x1="20276" y1="86035" x2="25159" y2="86918"/>
                        <a14:foregroundMark x1="19533" y1="86035" x2="27601" y2="90369"/>
                        <a14:foregroundMark x1="27601" y1="90369" x2="28662" y2="89326"/>
                        <a14:foregroundMark x1="28344" y1="91011" x2="18896" y2="88844"/>
                        <a14:foregroundMark x1="18896" y1="88844" x2="23992" y2="86356"/>
                        <a14:foregroundMark x1="23248" y1="88604" x2="13694" y2="90449"/>
                        <a14:foregroundMark x1="13694" y1="90449" x2="22399" y2="93339"/>
                        <a14:foregroundMark x1="22399" y1="93339" x2="21762" y2="92857"/>
                        <a14:foregroundMark x1="15817" y1="92857" x2="18047" y2="93419"/>
                        <a14:foregroundMark x1="10191" y1="81942" x2="16136" y2="83949"/>
                        <a14:foregroundMark x1="11677" y1="81220" x2="17091" y2="84510"/>
                        <a14:foregroundMark x1="16561" y1="84350" x2="16136" y2="82263"/>
                        <a14:foregroundMark x1="11890" y1="82665" x2="11890" y2="82825"/>
                        <a14:foregroundMark x1="18047" y1="86918" x2="16773" y2="89005"/>
                        <a14:foregroundMark x1="14119" y1="92857" x2="27176" y2="94382"/>
                        <a14:foregroundMark x1="26645" y1="93981" x2="36518" y2="93740"/>
                        <a14:foregroundMark x1="36518" y1="93740" x2="36200" y2="93419"/>
                        <a14:foregroundMark x1="26115" y1="93660" x2="36943" y2="94783"/>
                        <a14:foregroundMark x1="36943" y1="94783" x2="39172" y2="93419"/>
                        <a14:foregroundMark x1="38960" y1="93098" x2="38004" y2="90289"/>
                        <a14:foregroundMark x1="38004" y1="89888" x2="45754" y2="93981"/>
                        <a14:foregroundMark x1="45754" y1="93981" x2="56369" y2="93981"/>
                        <a14:foregroundMark x1="56369" y1="93981" x2="57113" y2="93098"/>
                        <a14:foregroundMark x1="33015" y1="90128" x2="46815" y2="93258"/>
                        <a14:foregroundMark x1="46815" y1="93258" x2="54352" y2="88684"/>
                        <a14:foregroundMark x1="54352" y1="88684" x2="41720" y2="86437"/>
                        <a14:foregroundMark x1="41720" y1="86437" x2="41401" y2="90690"/>
                        <a14:foregroundMark x1="52017" y1="89888" x2="59660" y2="95425"/>
                        <a14:foregroundMark x1="59660" y1="95425" x2="48089" y2="91413"/>
                        <a14:foregroundMark x1="50000" y1="83788" x2="62420" y2="86196"/>
                        <a14:foregroundMark x1="62420" y1="86196" x2="52866" y2="81461"/>
                        <a14:foregroundMark x1="52866" y1="81461" x2="50955" y2="81541"/>
                        <a14:foregroundMark x1="56157" y1="83226" x2="54140" y2="85795"/>
                        <a14:foregroundMark x1="59554" y1="82504" x2="55202" y2="86597"/>
                        <a14:foregroundMark x1="66030" y1="85313" x2="69533" y2="76003"/>
                        <a14:foregroundMark x1="69533" y1="76003" x2="65499" y2="76324"/>
                        <a14:foregroundMark x1="61040" y1="67416" x2="67516" y2="72793"/>
                        <a14:foregroundMark x1="67516" y1="72793" x2="68047" y2="82103"/>
                        <a14:foregroundMark x1="68047" y1="82103" x2="58599" y2="86597"/>
                        <a14:foregroundMark x1="58599" y1="86597" x2="52017" y2="79856"/>
                        <a14:foregroundMark x1="52017" y1="79856" x2="54883" y2="71268"/>
                        <a14:foregroundMark x1="54883" y1="71268" x2="61677" y2="66372"/>
                        <a14:foregroundMark x1="61677" y1="66372" x2="61359" y2="67255"/>
                        <a14:foregroundMark x1="61783" y1="69823" x2="63482" y2="77207"/>
                        <a14:foregroundMark x1="63482" y1="77207" x2="63800" y2="74880"/>
                        <a14:foregroundMark x1="63800" y1="74719" x2="63907" y2="82022"/>
                        <a14:foregroundMark x1="63907" y1="82022" x2="54034" y2="82183"/>
                        <a14:foregroundMark x1="54034" y1="82183" x2="56688" y2="77448"/>
                        <a14:foregroundMark x1="18790" y1="92857" x2="9342" y2="93419"/>
                        <a14:foregroundMark x1="9342" y1="93419" x2="14997" y2="97254"/>
                        <a14:foregroundMark x1="16593" y1="97310" x2="16773" y2="91573"/>
                        <a14:foregroundMark x1="19321" y1="92376" x2="19533" y2="94222"/>
                        <a14:foregroundMark x1="20488" y1="94382" x2="17091" y2="94222"/>
                        <a14:foregroundMark x1="68684" y1="55939" x2="80467" y2="56100"/>
                        <a14:foregroundMark x1="80467" y1="56100" x2="89703" y2="54815"/>
                        <a14:foregroundMark x1="89703" y1="54815" x2="80892" y2="57624"/>
                        <a14:foregroundMark x1="80892" y1="57624" x2="71656" y2="55939"/>
                        <a14:foregroundMark x1="59342" y1="49197" x2="67622" y2="44543"/>
                        <a14:foregroundMark x1="67622" y1="44543" x2="79618" y2="43579"/>
                        <a14:foregroundMark x1="79618" y1="43579" x2="72187" y2="51124"/>
                        <a14:foregroundMark x1="72187" y1="51124" x2="63270" y2="47352"/>
                        <a14:foregroundMark x1="63270" y1="47352" x2="63800" y2="46067"/>
                        <a14:foregroundMark x1="74310" y1="43258" x2="82803" y2="48074"/>
                        <a14:foregroundMark x1="82803" y1="48074" x2="77070" y2="43098"/>
                        <a14:foregroundMark x1="76327" y1="42937" x2="83546" y2="48475"/>
                        <a14:foregroundMark x1="83546" y1="48475" x2="78025" y2="44543"/>
                        <a14:foregroundMark x1="79299" y1="44382" x2="78556" y2="48636"/>
                        <a14:foregroundMark x1="84607" y1="55136" x2="81423" y2="56822"/>
                        <a14:foregroundMark x1="38217" y1="41814" x2="33864" y2="34992"/>
                        <a14:foregroundMark x1="33864" y1="34992" x2="46815" y2="30498"/>
                        <a14:foregroundMark x1="46815" y1="30498" x2="61677" y2="29775"/>
                        <a14:foregroundMark x1="61677" y1="29775" x2="67834" y2="35393"/>
                        <a14:foregroundMark x1="63393" y1="39422" x2="61996" y2="40690"/>
                        <a14:foregroundMark x1="67834" y1="35393" x2="65674" y2="37353"/>
                        <a14:foregroundMark x1="42887" y1="34350" x2="33227" y2="35313"/>
                        <a14:foregroundMark x1="33227" y1="35313" x2="36624" y2="28250"/>
                        <a14:foregroundMark x1="36624" y1="28250" x2="46285" y2="28250"/>
                        <a14:foregroundMark x1="46285" y1="28250" x2="57643" y2="28571"/>
                        <a14:foregroundMark x1="57643" y1="28571" x2="66667" y2="32263"/>
                        <a14:foregroundMark x1="66667" y1="32263" x2="65499" y2="35634"/>
                        <a14:foregroundMark x1="36200" y1="92536" x2="46072" y2="93018"/>
                        <a14:foregroundMark x1="46072" y1="93018" x2="38747" y2="92857"/>
                        <a14:foregroundMark x1="62314" y1="69502" x2="70701" y2="73194"/>
                        <a14:foregroundMark x1="70701" y1="73194" x2="65499" y2="73756"/>
                        <a14:foregroundMark x1="60616" y1="69502" x2="69214" y2="73515"/>
                        <a14:foregroundMark x1="69214" y1="73515" x2="61359" y2="72071"/>
                        <a14:foregroundMark x1="63270" y1="83949" x2="63270" y2="82504"/>
                        <a14:foregroundMark x1="52972" y1="92697" x2="51274" y2="95827"/>
                        <a14:foregroundMark x1="81635" y1="56100" x2="91295" y2="54976"/>
                        <a14:foregroundMark x1="91295" y1="54976" x2="88641" y2="53531"/>
                        <a14:foregroundMark x1="88004" y1="56100" x2="88004" y2="55618"/>
                        <a14:foregroundMark x1="88004" y1="55538" x2="85669" y2="55377"/>
                        <a14:foregroundMark x1="63376" y1="70546" x2="67197" y2="71509"/>
                        <a14:foregroundMark x1="9873" y1="82504" x2="11465" y2="82665"/>
                        <a14:foregroundMark x1="34926" y1="98555" x2="26645" y2="94783"/>
                        <a14:foregroundMark x1="26645" y1="94783" x2="36412" y2="94141"/>
                        <a14:foregroundMark x1="36412" y1="94141" x2="35032" y2="95666"/>
                        <a14:foregroundMark x1="34713" y1="94462" x2="37049" y2="93660"/>
                        <a14:foregroundMark x1="64225" y1="84591" x2="63694" y2="84992"/>
                        <a14:foregroundMark x1="65074" y1="71429" x2="68153" y2="71830"/>
                        <a14:foregroundMark x1="87686" y1="55297" x2="88854" y2="56180"/>
                        <a14:foregroundMark x1="89278" y1="54735" x2="83439" y2="56180"/>
                        <a14:foregroundMark x1="83439" y1="55939" x2="83439" y2="55939"/>
                        <a14:foregroundMark x1="80573" y1="47030" x2="80467" y2="46870"/>
                        <a14:foregroundMark x1="80467" y1="46790" x2="79724" y2="46709"/>
                        <a14:foregroundMark x1="83121" y1="55939" x2="92463" y2="56340"/>
                        <a14:foregroundMark x1="92463" y1="56340" x2="89066" y2="55217"/>
                        <a14:foregroundMark x1="89066" y1="55056" x2="84926" y2="56421"/>
                        <a14:foregroundMark x1="78132" y1="56581" x2="72930" y2="55939"/>
                        <a14:foregroundMark x1="67304" y1="73596" x2="71444" y2="66774"/>
                        <a14:foregroundMark x1="71444" y1="66774" x2="82378" y2="62440"/>
                        <a14:foregroundMark x1="82378" y1="62440" x2="90021" y2="56822"/>
                        <a14:foregroundMark x1="90021" y1="56822" x2="80042" y2="53291"/>
                        <a14:foregroundMark x1="80042" y1="53291" x2="63057" y2="61798"/>
                        <a14:foregroundMark x1="63057" y1="61798" x2="59023" y2="68459"/>
                        <a14:foregroundMark x1="59023" y1="68459" x2="66667" y2="72793"/>
                        <a14:foregroundMark x1="66667" y1="72793" x2="67304" y2="73756"/>
                        <a14:foregroundMark x1="81316" y1="49037" x2="79406" y2="42055"/>
                        <a14:foregroundMark x1="79406" y1="42055" x2="70913" y2="37560"/>
                        <a14:foregroundMark x1="70913" y1="37560" x2="61465" y2="39406"/>
                        <a14:foregroundMark x1="61465" y1="39406" x2="79618" y2="44783"/>
                        <a14:foregroundMark x1="79618" y1="44783" x2="80467" y2="47833"/>
                        <a14:foregroundMark x1="76752" y1="41332" x2="86730" y2="45265"/>
                        <a14:foregroundMark x1="86730" y1="45265" x2="77176" y2="45827"/>
                        <a14:foregroundMark x1="77176" y1="45827" x2="76327" y2="41814"/>
                        <a14:foregroundMark x1="62208" y1="81140" x2="61890" y2="88283"/>
                        <a14:foregroundMark x1="61890" y1="88283" x2="58599" y2="80658"/>
                        <a14:foregroundMark x1="58599" y1="80658" x2="61146" y2="81300"/>
                        <a14:backgroundMark x1="35291" y1="99139" x2="43843" y2="99438"/>
                        <a14:backgroundMark x1="11677" y1="98315" x2="34188" y2="99101"/>
                        <a14:backgroundMark x1="43843" y1="99438" x2="57113" y2="98876"/>
                        <a14:backgroundMark x1="65506" y1="41994" x2="65711" y2="43740"/>
                      </a14:backgroundRemoval>
                    </a14:imgEffect>
                  </a14:imgLayer>
                </a14:imgProps>
              </a:ext>
              <a:ext uri="{28A0092B-C50C-407E-A947-70E740481C1C}">
                <a14:useLocalDpi xmlns:a14="http://schemas.microsoft.com/office/drawing/2010/main" val="0"/>
              </a:ext>
            </a:extLst>
          </a:blip>
          <a:srcRect l="4963" t="36886" r="6739" b="-9152"/>
          <a:stretch/>
        </p:blipFill>
        <p:spPr>
          <a:xfrm>
            <a:off x="4683780" y="1844824"/>
            <a:ext cx="4570052" cy="4947379"/>
          </a:xfrm>
        </p:spPr>
      </p:pic>
      <p:sp>
        <p:nvSpPr>
          <p:cNvPr id="6" name="Platshållare för text 5"/>
          <p:cNvSpPr>
            <a:spLocks noGrp="1"/>
          </p:cNvSpPr>
          <p:nvPr>
            <p:ph sz="half" idx="1"/>
          </p:nvPr>
        </p:nvSpPr>
        <p:spPr>
          <a:xfrm>
            <a:off x="251521" y="1472590"/>
            <a:ext cx="4570052" cy="4786776"/>
          </a:xfrm>
        </p:spPr>
        <p:txBody>
          <a:bodyPr>
            <a:normAutofit fontScale="77500" lnSpcReduction="20000"/>
          </a:bodyPr>
          <a:lstStyle/>
          <a:p>
            <a:pPr>
              <a:buClr>
                <a:srgbClr val="8E2318"/>
              </a:buClr>
              <a:buSzPct val="150000"/>
              <a:defRPr/>
            </a:pPr>
            <a:endParaRPr lang="sv-SE" sz="1800" dirty="0">
              <a:cs typeface="Calibri"/>
            </a:endParaRPr>
          </a:p>
          <a:p>
            <a:pPr>
              <a:buClr>
                <a:srgbClr val="8E2318"/>
              </a:buClr>
              <a:buSzPct val="150000"/>
              <a:defRPr/>
            </a:pPr>
            <a:r>
              <a:rPr lang="sv-SE" sz="1800" dirty="0">
                <a:cs typeface="Calibri"/>
              </a:rPr>
              <a:t>Under våren 2022 slutfördes uppförandet av en industrianläggning med lager och montagehall i Eslöv.  Den totala investeringen uppgick till c a 30 mkr och ett 10 årigt </a:t>
            </a:r>
            <a:r>
              <a:rPr lang="sv-SE" sz="1800" dirty="0" err="1">
                <a:cs typeface="Calibri"/>
              </a:rPr>
              <a:t>triple</a:t>
            </a:r>
            <a:r>
              <a:rPr lang="sv-SE" sz="1800" dirty="0">
                <a:cs typeface="Calibri"/>
              </a:rPr>
              <a:t>-</a:t>
            </a:r>
            <a:r>
              <a:rPr lang="sv-SE" sz="1800" dirty="0" err="1">
                <a:cs typeface="Calibri"/>
              </a:rPr>
              <a:t>net</a:t>
            </a:r>
            <a:r>
              <a:rPr lang="sv-SE" sz="1800" dirty="0">
                <a:cs typeface="Calibri"/>
              </a:rPr>
              <a:t>-avtal tecknades med befintlig hyresgäst.</a:t>
            </a:r>
          </a:p>
          <a:p>
            <a:pPr>
              <a:buClr>
                <a:srgbClr val="8E2318"/>
              </a:buClr>
              <a:buSzPct val="150000"/>
              <a:defRPr/>
            </a:pPr>
            <a:r>
              <a:rPr lang="sv-SE" sz="1800" dirty="0">
                <a:cs typeface="Calibri"/>
              </a:rPr>
              <a:t>I maj levererades ett fastighetsprojekt för s k externhandel i </a:t>
            </a:r>
            <a:r>
              <a:rPr lang="sv-SE" sz="1800" dirty="0" err="1">
                <a:cs typeface="Calibri"/>
              </a:rPr>
              <a:t>Viggenområdet</a:t>
            </a:r>
            <a:r>
              <a:rPr lang="sv-SE" sz="1800" dirty="0">
                <a:cs typeface="Calibri"/>
              </a:rPr>
              <a:t> i Ronneby. </a:t>
            </a:r>
            <a:r>
              <a:rPr lang="sv-SE" sz="1800" dirty="0" err="1">
                <a:cs typeface="Calibri"/>
              </a:rPr>
              <a:t>Triple</a:t>
            </a:r>
            <a:r>
              <a:rPr lang="sv-SE" sz="1800" dirty="0">
                <a:cs typeface="Calibri"/>
              </a:rPr>
              <a:t>-</a:t>
            </a:r>
            <a:r>
              <a:rPr lang="sv-SE" sz="1800" dirty="0" err="1">
                <a:cs typeface="Calibri"/>
              </a:rPr>
              <a:t>net</a:t>
            </a:r>
            <a:r>
              <a:rPr lang="sv-SE" sz="1800" dirty="0">
                <a:cs typeface="Calibri"/>
              </a:rPr>
              <a:t>-avtal på 6 respektive 10 år tecknades med två rikstäckande kedjor. Den totala investeringen uppgick till c a 50 mkr.</a:t>
            </a:r>
          </a:p>
          <a:p>
            <a:pPr>
              <a:buClr>
                <a:srgbClr val="8E2318"/>
              </a:buClr>
              <a:buSzPct val="150000"/>
              <a:defRPr/>
            </a:pPr>
            <a:r>
              <a:rPr lang="sv-SE" sz="1800" dirty="0">
                <a:cs typeface="Calibri"/>
              </a:rPr>
              <a:t>I Soft Center fortsatte energieffektiviseringen med nya styrsystem för värme och kyla samt två nya solcellssanläggningar. Målet är att under 2023 få en energiklassificering med de näst högsta betyget B, enligt Boverkets normer, för hela anläggningen. Fyra av byggnaderna uthyrda för externhandel klassificerades också under året med betyget B. </a:t>
            </a:r>
          </a:p>
          <a:p>
            <a:pPr>
              <a:buClr>
                <a:srgbClr val="8E2318"/>
              </a:buClr>
              <a:buSzPct val="150000"/>
              <a:defRPr/>
            </a:pPr>
            <a:r>
              <a:rPr lang="sv-SE" sz="1800" dirty="0">
                <a:cs typeface="Calibri"/>
              </a:rPr>
              <a:t>P g a det försämrade marknadsläget beslöt bolaget under hösten att tillsvidare avvakta med nya investeringar i projekt och förvärv tills dess det sker en stabilisering i byggpriser, räntor och avkastningsnivåer. Bolaget har dock ambitionen och den finansiella beredskapen att kunna starta upp nya projekt och eventuellt genomföra förvärv under innevarande år.</a:t>
            </a:r>
            <a:endParaRPr lang="sv-SE" sz="1800" dirty="0"/>
          </a:p>
        </p:txBody>
      </p:sp>
      <p:sp>
        <p:nvSpPr>
          <p:cNvPr id="19" name="TextBox 18">
            <a:extLst>
              <a:ext uri="{FF2B5EF4-FFF2-40B4-BE49-F238E27FC236}">
                <a16:creationId xmlns:a16="http://schemas.microsoft.com/office/drawing/2014/main" id="{D9EE4EAE-5F18-8740-9DB5-663BA823FDC3}"/>
              </a:ext>
            </a:extLst>
          </p:cNvPr>
          <p:cNvSpPr txBox="1"/>
          <p:nvPr/>
        </p:nvSpPr>
        <p:spPr>
          <a:xfrm>
            <a:off x="417458" y="271391"/>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Fastighetsbeståndet, forts</a:t>
            </a:r>
            <a:endParaRPr lang="en-SE" sz="3200" dirty="0">
              <a:solidFill>
                <a:srgbClr val="C00000"/>
              </a:solidFill>
              <a:latin typeface="Staatliches" pitchFamily="2" charset="0"/>
            </a:endParaRPr>
          </a:p>
        </p:txBody>
      </p:sp>
    </p:spTree>
    <p:extLst>
      <p:ext uri="{BB962C8B-B14F-4D97-AF65-F5344CB8AC3E}">
        <p14:creationId xmlns:p14="http://schemas.microsoft.com/office/powerpoint/2010/main" val="383310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1"/>
          </p:nvPr>
        </p:nvSpPr>
        <p:spPr>
          <a:xfrm>
            <a:off x="539551" y="1844824"/>
            <a:ext cx="3479138" cy="694773"/>
          </a:xfrm>
        </p:spPr>
        <p:txBody>
          <a:bodyPr>
            <a:normAutofit/>
          </a:bodyPr>
          <a:lstStyle/>
          <a:p>
            <a:pPr marL="0" indent="0">
              <a:buNone/>
            </a:pPr>
            <a:r>
              <a:rPr lang="sv-SE" sz="1600" dirty="0">
                <a:latin typeface="Staatliches" pitchFamily="2" charset="0"/>
              </a:rPr>
              <a:t>Hyresintäkter</a:t>
            </a:r>
          </a:p>
          <a:p>
            <a:pPr marL="0" indent="0">
              <a:buNone/>
            </a:pPr>
            <a:endParaRPr lang="sv-SE" sz="1600" dirty="0">
              <a:latin typeface="Staatliches" pitchFamily="2" charset="0"/>
            </a:endParaRPr>
          </a:p>
          <a:p>
            <a:pPr marL="0" indent="0">
              <a:buNone/>
            </a:pPr>
            <a:endParaRPr lang="sv-SE" sz="1600" dirty="0">
              <a:latin typeface="Staatliches" pitchFamily="2" charset="0"/>
            </a:endParaRPr>
          </a:p>
        </p:txBody>
      </p:sp>
      <p:sp>
        <p:nvSpPr>
          <p:cNvPr id="7" name="Platshållare för innehåll 6"/>
          <p:cNvSpPr>
            <a:spLocks noGrp="1"/>
          </p:cNvSpPr>
          <p:nvPr>
            <p:ph sz="half" idx="2"/>
          </p:nvPr>
        </p:nvSpPr>
        <p:spPr>
          <a:xfrm>
            <a:off x="3347864" y="1412776"/>
            <a:ext cx="5796136" cy="4737097"/>
          </a:xfrm>
        </p:spPr>
        <p:txBody>
          <a:bodyPr>
            <a:normAutofit lnSpcReduction="10000"/>
          </a:bodyPr>
          <a:lstStyle/>
          <a:p>
            <a:pPr marL="0" lvl="0" indent="0" fontAlgn="base">
              <a:lnSpc>
                <a:spcPct val="100000"/>
              </a:lnSpc>
              <a:spcBef>
                <a:spcPct val="20000"/>
              </a:spcBef>
              <a:spcAft>
                <a:spcPct val="0"/>
              </a:spcAft>
              <a:buNone/>
              <a:defRPr/>
            </a:pPr>
            <a:r>
              <a:rPr lang="sv-SE" sz="1400" kern="0" dirty="0">
                <a:cs typeface="Calibri"/>
              </a:rPr>
              <a:t>Koncernen har ett stort antal hyresgäster med relativt långa kontraktstider. I Soft Center kommer cirka 70 % intäkterna, direkt eller indirekt, från statlig o/e kommunal verksamhet och i koncernen cirka 35%. Hyresavtalens längd är i snitt 4,2 år för koncernen. Merparten av kontrakten är s k </a:t>
            </a:r>
            <a:r>
              <a:rPr lang="sv-SE" sz="1400" kern="0" dirty="0" err="1">
                <a:cs typeface="Calibri"/>
              </a:rPr>
              <a:t>triple-net</a:t>
            </a:r>
            <a:r>
              <a:rPr lang="sv-SE" sz="1400" kern="0" dirty="0">
                <a:cs typeface="Calibri"/>
              </a:rPr>
              <a:t> vilket innebär att hyresgästen står för all drift och inre underhåll. Dessutom är merparten av alla hyresavtal, oavsett längd, reglerade med en fast årlig uppräkning. Hyresavtal längre än 3 år är indexreglerade för 2023 innebar det en uppräkning med 10,9%. Riksbankens prognos för KPI indikerar en ökning med 8,9 % för 2024 och 4,0 % för 2025.</a:t>
            </a:r>
          </a:p>
          <a:p>
            <a:pPr marL="0" lvl="0" indent="0">
              <a:spcBef>
                <a:spcPct val="20000"/>
              </a:spcBef>
              <a:buNone/>
              <a:defRPr/>
            </a:pPr>
            <a:endParaRPr lang="sv-SE" sz="1400" kern="0" dirty="0">
              <a:cs typeface="Calibri"/>
            </a:endParaRPr>
          </a:p>
          <a:p>
            <a:pPr marL="0" lvl="0" indent="0">
              <a:spcBef>
                <a:spcPct val="20000"/>
              </a:spcBef>
              <a:buNone/>
              <a:defRPr/>
            </a:pPr>
            <a:r>
              <a:rPr lang="sv-SE" sz="1400" kern="0" dirty="0">
                <a:cs typeface="Calibri"/>
              </a:rPr>
              <a:t>Bankernas prioritering av kärnkunder ger relativt god tillgång till finansiering till affärer med låg risk. Prognoserna för marknadsräntorna indikerar fortsatt stigande nivåer och därmed ökade räntekostnader. Osäkerheten om inflationsutvecklingen är också fortsatt stor. I ett historiskt perspektiv är räntenivåerna alltjämt relativt låga.</a:t>
            </a:r>
          </a:p>
          <a:p>
            <a:pPr marL="0" lvl="0" indent="0" fontAlgn="base">
              <a:lnSpc>
                <a:spcPct val="100000"/>
              </a:lnSpc>
              <a:spcBef>
                <a:spcPct val="20000"/>
              </a:spcBef>
              <a:spcAft>
                <a:spcPct val="0"/>
              </a:spcAft>
              <a:buNone/>
              <a:defRPr/>
            </a:pPr>
            <a:endParaRPr lang="sv-SE" sz="1400" kern="0" dirty="0">
              <a:cs typeface="Calibri"/>
            </a:endParaRPr>
          </a:p>
          <a:p>
            <a:pPr marL="0" lvl="0" indent="0" fontAlgn="base">
              <a:lnSpc>
                <a:spcPct val="100000"/>
              </a:lnSpc>
              <a:spcBef>
                <a:spcPct val="20000"/>
              </a:spcBef>
              <a:spcAft>
                <a:spcPct val="0"/>
              </a:spcAft>
              <a:buNone/>
              <a:defRPr/>
            </a:pPr>
            <a:r>
              <a:rPr lang="sv-SE" sz="1400" kern="0" dirty="0">
                <a:cs typeface="Calibri"/>
              </a:rPr>
              <a:t>Driftkostnader har stigit kraftigt i takt med inflationen. Merparten förs dock vidare på hyresgästerna. Bolaget fortsätter också aktivt att minska energiförbrukning i Soft Center </a:t>
            </a:r>
            <a:r>
              <a:rPr lang="sv-SE" sz="1400" kern="0" dirty="0" err="1">
                <a:cs typeface="Calibri"/>
              </a:rPr>
              <a:t>bl</a:t>
            </a:r>
            <a:r>
              <a:rPr lang="sv-SE" sz="1400" kern="0" dirty="0">
                <a:cs typeface="Calibri"/>
              </a:rPr>
              <a:t> a genom investeringar i nya styrsystem, ljuskällor och förnybara energikällor i form av solceller. Detta kommer på minska energianvändningen och miljöavtrycket. </a:t>
            </a:r>
          </a:p>
          <a:p>
            <a:pPr marL="0" indent="0">
              <a:buNone/>
            </a:pPr>
            <a:endParaRPr lang="sv-SE" sz="1400" dirty="0"/>
          </a:p>
        </p:txBody>
      </p:sp>
      <p:sp>
        <p:nvSpPr>
          <p:cNvPr id="3" name="Platshållare för bildnummer 2"/>
          <p:cNvSpPr>
            <a:spLocks noGrp="1"/>
          </p:cNvSpPr>
          <p:nvPr>
            <p:ph type="sldNum" sz="quarter" idx="4294967295"/>
          </p:nvPr>
        </p:nvSpPr>
        <p:spPr>
          <a:xfrm>
            <a:off x="6835080" y="6402747"/>
            <a:ext cx="20574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3B0995-689F-4FE8-8812-CF5F034582B3}" type="slidenum">
              <a:rPr kumimoji="0" lang="sv-SE" sz="1200" b="0" i="0" u="none" strike="noStrike" kern="1200" cap="none" spc="0" normalizeH="0" baseline="0" noProof="0" smtClean="0">
                <a:ln>
                  <a:noFill/>
                </a:ln>
                <a:solidFill>
                  <a:srgbClr val="000A14">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a:ln>
                <a:noFill/>
              </a:ln>
              <a:solidFill>
                <a:srgbClr val="000A14">
                  <a:tint val="75000"/>
                </a:srgbClr>
              </a:solidFill>
              <a:effectLst/>
              <a:uLnTx/>
              <a:uFillTx/>
              <a:latin typeface="Arial" charset="0"/>
              <a:ea typeface="+mn-ea"/>
              <a:cs typeface="+mn-cs"/>
            </a:endParaRPr>
          </a:p>
        </p:txBody>
      </p:sp>
      <p:sp>
        <p:nvSpPr>
          <p:cNvPr id="8" name="Höger 7"/>
          <p:cNvSpPr/>
          <p:nvPr/>
        </p:nvSpPr>
        <p:spPr>
          <a:xfrm>
            <a:off x="2289089" y="1794635"/>
            <a:ext cx="897213" cy="50006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FFFFFF"/>
              </a:solidFill>
              <a:effectLst/>
              <a:uLnTx/>
              <a:uFillTx/>
              <a:latin typeface="Calibri"/>
              <a:ea typeface="+mn-ea"/>
              <a:cs typeface="+mn-cs"/>
            </a:endParaRPr>
          </a:p>
        </p:txBody>
      </p:sp>
      <p:sp>
        <p:nvSpPr>
          <p:cNvPr id="9" name="Höger 8"/>
          <p:cNvSpPr/>
          <p:nvPr/>
        </p:nvSpPr>
        <p:spPr>
          <a:xfrm>
            <a:off x="2304077" y="3925164"/>
            <a:ext cx="897213" cy="50006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Höger 9"/>
          <p:cNvSpPr/>
          <p:nvPr/>
        </p:nvSpPr>
        <p:spPr>
          <a:xfrm>
            <a:off x="2304077" y="5210100"/>
            <a:ext cx="897213" cy="50006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BD09DFBB-E985-3947-B88C-9E0299CF1F4E}"/>
              </a:ext>
            </a:extLst>
          </p:cNvPr>
          <p:cNvSpPr txBox="1"/>
          <p:nvPr/>
        </p:nvSpPr>
        <p:spPr>
          <a:xfrm>
            <a:off x="395536" y="273390"/>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RISKER OCH MÖJLIGHETER</a:t>
            </a:r>
            <a:endParaRPr lang="en-SE" sz="3200" dirty="0">
              <a:solidFill>
                <a:srgbClr val="C00000"/>
              </a:solidFill>
              <a:latin typeface="Staatliches" pitchFamily="2" charset="0"/>
            </a:endParaRPr>
          </a:p>
        </p:txBody>
      </p:sp>
      <p:sp>
        <p:nvSpPr>
          <p:cNvPr id="19" name="Platshållare för innehåll 5">
            <a:extLst>
              <a:ext uri="{FF2B5EF4-FFF2-40B4-BE49-F238E27FC236}">
                <a16:creationId xmlns:a16="http://schemas.microsoft.com/office/drawing/2014/main" id="{D82723AE-AA36-364A-9FE4-FFAE65205A37}"/>
              </a:ext>
            </a:extLst>
          </p:cNvPr>
          <p:cNvSpPr txBox="1">
            <a:spLocks/>
          </p:cNvSpPr>
          <p:nvPr/>
        </p:nvSpPr>
        <p:spPr>
          <a:xfrm>
            <a:off x="549520" y="3972021"/>
            <a:ext cx="3479138" cy="510308"/>
          </a:xfrm>
          <a:prstGeom prst="rect">
            <a:avLst/>
          </a:prstGeom>
        </p:spPr>
        <p:txBody>
          <a:bodyPr>
            <a:normAutofit/>
          </a:bodyPr>
          <a:lstStyle>
            <a:lvl1pPr marL="342900" indent="-342900" algn="l" rtl="0" fontAlgn="base">
              <a:spcBef>
                <a:spcPct val="20000"/>
              </a:spcBef>
              <a:spcAft>
                <a:spcPct val="0"/>
              </a:spcAft>
              <a:buFont typeface="Arial" charset="0"/>
              <a:buChar char="•"/>
              <a:defRPr sz="2400" b="0" i="0" kern="1200">
                <a:solidFill>
                  <a:srgbClr val="4D4D4C"/>
                </a:solidFill>
                <a:latin typeface="Lato" panose="020F0502020204030203" pitchFamily="34" charset="77"/>
                <a:ea typeface="+mn-ea"/>
                <a:cs typeface="+mn-cs"/>
              </a:defRPr>
            </a:lvl1pPr>
            <a:lvl2pPr marL="742950" indent="-285750" algn="l" rtl="0" fontAlgn="base">
              <a:spcBef>
                <a:spcPct val="20000"/>
              </a:spcBef>
              <a:spcAft>
                <a:spcPct val="0"/>
              </a:spcAft>
              <a:buFont typeface="Arial" charset="0"/>
              <a:buChar char="–"/>
              <a:defRPr sz="2000" b="0" i="0" kern="1200">
                <a:solidFill>
                  <a:srgbClr val="4D4D4C"/>
                </a:solidFill>
                <a:latin typeface="Lato" panose="020F0502020204030203" pitchFamily="34" charset="77"/>
                <a:ea typeface="+mn-ea"/>
                <a:cs typeface="+mn-cs"/>
              </a:defRPr>
            </a:lvl2pPr>
            <a:lvl3pPr marL="1143000" indent="-228600" algn="l" rtl="0" fontAlgn="base">
              <a:spcBef>
                <a:spcPct val="20000"/>
              </a:spcBef>
              <a:spcAft>
                <a:spcPct val="0"/>
              </a:spcAft>
              <a:buFont typeface="Arial" charset="0"/>
              <a:buChar char="•"/>
              <a:defRPr sz="1800" kern="1200">
                <a:solidFill>
                  <a:srgbClr val="4D4D4C"/>
                </a:solidFill>
                <a:latin typeface="Lato" panose="020F0502020204030203" pitchFamily="34" charset="77"/>
                <a:ea typeface="+mn-ea"/>
                <a:cs typeface="+mn-cs"/>
              </a:defRPr>
            </a:lvl3pPr>
            <a:lvl4pPr marL="1600200" indent="-228600" algn="l" rtl="0" fontAlgn="base">
              <a:spcBef>
                <a:spcPct val="20000"/>
              </a:spcBef>
              <a:spcAft>
                <a:spcPct val="0"/>
              </a:spcAft>
              <a:buFont typeface="Arial" charset="0"/>
              <a:buChar char="–"/>
              <a:defRPr sz="1600" kern="1200">
                <a:solidFill>
                  <a:srgbClr val="4D4D4C"/>
                </a:solidFill>
                <a:latin typeface="Lato" panose="020F0502020204030203" pitchFamily="34" charset="77"/>
                <a:ea typeface="+mn-ea"/>
                <a:cs typeface="+mn-cs"/>
              </a:defRPr>
            </a:lvl4pPr>
            <a:lvl5pPr marL="2057400" indent="-228600" algn="l" rtl="0" fontAlgn="base">
              <a:spcBef>
                <a:spcPct val="20000"/>
              </a:spcBef>
              <a:spcAft>
                <a:spcPct val="0"/>
              </a:spcAft>
              <a:buFont typeface="Arial" charset="0"/>
              <a:buChar char="»"/>
              <a:defRPr sz="1600" kern="1200">
                <a:solidFill>
                  <a:srgbClr val="4D4D4C"/>
                </a:solidFill>
                <a:latin typeface="Lato" panose="020F0502020204030203" pitchFamily="34" charset="77"/>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charset="0"/>
              <a:buNone/>
            </a:pPr>
            <a:r>
              <a:rPr lang="sv-SE" sz="1600" dirty="0">
                <a:latin typeface="Staatliches" pitchFamily="2" charset="0"/>
              </a:rPr>
              <a:t>FINANSIERING</a:t>
            </a:r>
          </a:p>
        </p:txBody>
      </p:sp>
      <p:sp>
        <p:nvSpPr>
          <p:cNvPr id="20" name="Platshållare för innehåll 5">
            <a:extLst>
              <a:ext uri="{FF2B5EF4-FFF2-40B4-BE49-F238E27FC236}">
                <a16:creationId xmlns:a16="http://schemas.microsoft.com/office/drawing/2014/main" id="{5595B8EA-E8AA-7B4E-A7F9-4729A79A9F74}"/>
              </a:ext>
            </a:extLst>
          </p:cNvPr>
          <p:cNvSpPr txBox="1">
            <a:spLocks/>
          </p:cNvSpPr>
          <p:nvPr/>
        </p:nvSpPr>
        <p:spPr>
          <a:xfrm>
            <a:off x="549520" y="5301208"/>
            <a:ext cx="3479138" cy="848664"/>
          </a:xfrm>
          <a:prstGeom prst="rect">
            <a:avLst/>
          </a:prstGeom>
        </p:spPr>
        <p:txBody>
          <a:bodyPr>
            <a:normAutofit/>
          </a:bodyPr>
          <a:lstStyle>
            <a:lvl1pPr marL="342900" indent="-342900" algn="l" rtl="0" fontAlgn="base">
              <a:spcBef>
                <a:spcPct val="20000"/>
              </a:spcBef>
              <a:spcAft>
                <a:spcPct val="0"/>
              </a:spcAft>
              <a:buFont typeface="Arial" charset="0"/>
              <a:buChar char="•"/>
              <a:defRPr sz="2400" b="0" i="0" kern="1200">
                <a:solidFill>
                  <a:srgbClr val="4D4D4C"/>
                </a:solidFill>
                <a:latin typeface="Lato" panose="020F0502020204030203" pitchFamily="34" charset="77"/>
                <a:ea typeface="+mn-ea"/>
                <a:cs typeface="+mn-cs"/>
              </a:defRPr>
            </a:lvl1pPr>
            <a:lvl2pPr marL="742950" indent="-285750" algn="l" rtl="0" fontAlgn="base">
              <a:spcBef>
                <a:spcPct val="20000"/>
              </a:spcBef>
              <a:spcAft>
                <a:spcPct val="0"/>
              </a:spcAft>
              <a:buFont typeface="Arial" charset="0"/>
              <a:buChar char="–"/>
              <a:defRPr sz="2000" b="0" i="0" kern="1200">
                <a:solidFill>
                  <a:srgbClr val="4D4D4C"/>
                </a:solidFill>
                <a:latin typeface="Lato" panose="020F0502020204030203" pitchFamily="34" charset="77"/>
                <a:ea typeface="+mn-ea"/>
                <a:cs typeface="+mn-cs"/>
              </a:defRPr>
            </a:lvl2pPr>
            <a:lvl3pPr marL="1143000" indent="-228600" algn="l" rtl="0" fontAlgn="base">
              <a:spcBef>
                <a:spcPct val="20000"/>
              </a:spcBef>
              <a:spcAft>
                <a:spcPct val="0"/>
              </a:spcAft>
              <a:buFont typeface="Arial" charset="0"/>
              <a:buChar char="•"/>
              <a:defRPr sz="1800" kern="1200">
                <a:solidFill>
                  <a:srgbClr val="4D4D4C"/>
                </a:solidFill>
                <a:latin typeface="Lato" panose="020F0502020204030203" pitchFamily="34" charset="77"/>
                <a:ea typeface="+mn-ea"/>
                <a:cs typeface="+mn-cs"/>
              </a:defRPr>
            </a:lvl3pPr>
            <a:lvl4pPr marL="1600200" indent="-228600" algn="l" rtl="0" fontAlgn="base">
              <a:spcBef>
                <a:spcPct val="20000"/>
              </a:spcBef>
              <a:spcAft>
                <a:spcPct val="0"/>
              </a:spcAft>
              <a:buFont typeface="Arial" charset="0"/>
              <a:buChar char="–"/>
              <a:defRPr sz="1600" kern="1200">
                <a:solidFill>
                  <a:srgbClr val="4D4D4C"/>
                </a:solidFill>
                <a:latin typeface="Lato" panose="020F0502020204030203" pitchFamily="34" charset="77"/>
                <a:ea typeface="+mn-ea"/>
                <a:cs typeface="+mn-cs"/>
              </a:defRPr>
            </a:lvl4pPr>
            <a:lvl5pPr marL="2057400" indent="-228600" algn="l" rtl="0" fontAlgn="base">
              <a:spcBef>
                <a:spcPct val="20000"/>
              </a:spcBef>
              <a:spcAft>
                <a:spcPct val="0"/>
              </a:spcAft>
              <a:buFont typeface="Arial" charset="0"/>
              <a:buChar char="»"/>
              <a:defRPr sz="1600" kern="1200">
                <a:solidFill>
                  <a:srgbClr val="4D4D4C"/>
                </a:solidFill>
                <a:latin typeface="Lato" panose="020F0502020204030203" pitchFamily="34" charset="77"/>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charset="0"/>
              <a:buNone/>
            </a:pPr>
            <a:r>
              <a:rPr lang="sv-SE" sz="1600" dirty="0">
                <a:latin typeface="Staatliches" pitchFamily="2" charset="0"/>
              </a:rPr>
              <a:t>DRIFTKOSTNADER</a:t>
            </a:r>
          </a:p>
        </p:txBody>
      </p:sp>
    </p:spTree>
    <p:extLst>
      <p:ext uri="{BB962C8B-B14F-4D97-AF65-F5344CB8AC3E}">
        <p14:creationId xmlns:p14="http://schemas.microsoft.com/office/powerpoint/2010/main" val="128028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AB2DBEE-081F-0945-928B-80B0FE52E874}"/>
              </a:ext>
            </a:extLst>
          </p:cNvPr>
          <p:cNvSpPr/>
          <p:nvPr/>
        </p:nvSpPr>
        <p:spPr>
          <a:xfrm>
            <a:off x="6607047" y="5725430"/>
            <a:ext cx="2483768" cy="925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6" descr="A picture containing grass, sky, outdoor, building&#10;&#10;Description automatically generated">
            <a:extLst>
              <a:ext uri="{FF2B5EF4-FFF2-40B4-BE49-F238E27FC236}">
                <a16:creationId xmlns:a16="http://schemas.microsoft.com/office/drawing/2014/main" id="{A4AD0556-CD9B-BD4E-AB9D-E8F70DBF39C2}"/>
              </a:ext>
            </a:extLst>
          </p:cNvPr>
          <p:cNvPicPr>
            <a:picLocks noChangeAspect="1"/>
          </p:cNvPicPr>
          <p:nvPr/>
        </p:nvPicPr>
        <p:blipFill>
          <a:blip r:embed="rId3" cstate="print">
            <a:alphaModFix amt="26000"/>
            <a:extLst>
              <a:ext uri="{28A0092B-C50C-407E-A947-70E740481C1C}">
                <a14:useLocalDpi xmlns:a14="http://schemas.microsoft.com/office/drawing/2010/main" val="0"/>
              </a:ext>
            </a:extLst>
          </a:blip>
          <a:stretch>
            <a:fillRect/>
          </a:stretch>
        </p:blipFill>
        <p:spPr>
          <a:xfrm>
            <a:off x="8273" y="1263014"/>
            <a:ext cx="9144000" cy="5623147"/>
          </a:xfrm>
          <a:prstGeom prst="rect">
            <a:avLst/>
          </a:prstGeom>
        </p:spPr>
      </p:pic>
      <p:cxnSp>
        <p:nvCxnSpPr>
          <p:cNvPr id="8" name="Rak 7"/>
          <p:cNvCxnSpPr/>
          <p:nvPr/>
        </p:nvCxnSpPr>
        <p:spPr>
          <a:xfrm>
            <a:off x="0" y="764704"/>
            <a:ext cx="9144000" cy="0"/>
          </a:xfrm>
          <a:prstGeom prst="line">
            <a:avLst/>
          </a:prstGeom>
          <a:ln>
            <a:solidFill>
              <a:srgbClr val="C00000"/>
            </a:solidFill>
          </a:ln>
        </p:spPr>
        <p:style>
          <a:lnRef idx="1">
            <a:schemeClr val="accent4"/>
          </a:lnRef>
          <a:fillRef idx="0">
            <a:schemeClr val="accent4"/>
          </a:fillRef>
          <a:effectRef idx="0">
            <a:schemeClr val="accent4"/>
          </a:effectRef>
          <a:fontRef idx="minor">
            <a:schemeClr val="tx1"/>
          </a:fontRef>
        </p:style>
      </p:cxnSp>
      <p:graphicFrame>
        <p:nvGraphicFramePr>
          <p:cNvPr id="4" name="Objekt 3">
            <a:extLst>
              <a:ext uri="{FF2B5EF4-FFF2-40B4-BE49-F238E27FC236}">
                <a16:creationId xmlns:a16="http://schemas.microsoft.com/office/drawing/2014/main" id="{DDC82998-E490-42B3-8493-6AE2C9C8F52C}"/>
              </a:ext>
            </a:extLst>
          </p:cNvPr>
          <p:cNvGraphicFramePr>
            <a:graphicFrameLocks noChangeAspect="1"/>
          </p:cNvGraphicFramePr>
          <p:nvPr>
            <p:extLst>
              <p:ext uri="{D42A27DB-BD31-4B8C-83A1-F6EECF244321}">
                <p14:modId xmlns:p14="http://schemas.microsoft.com/office/powerpoint/2010/main" val="4223238710"/>
              </p:ext>
            </p:extLst>
          </p:nvPr>
        </p:nvGraphicFramePr>
        <p:xfrm>
          <a:off x="1547664" y="1916832"/>
          <a:ext cx="5638800" cy="3500437"/>
        </p:xfrm>
        <a:graphic>
          <a:graphicData uri="http://schemas.openxmlformats.org/presentationml/2006/ole">
            <mc:AlternateContent xmlns:mc="http://schemas.openxmlformats.org/markup-compatibility/2006">
              <mc:Choice xmlns:v="urn:schemas-microsoft-com:vml" Requires="v">
                <p:oleObj name="Worksheet" r:id="rId4" imgW="3840480" imgH="2384878" progId="Excel.Sheet.12">
                  <p:embed/>
                </p:oleObj>
              </mc:Choice>
              <mc:Fallback>
                <p:oleObj name="Worksheet" r:id="rId4" imgW="3840480" imgH="2384878" progId="Excel.Sheet.12">
                  <p:embed/>
                  <p:pic>
                    <p:nvPicPr>
                      <p:cNvPr id="4" name="Objekt 3">
                        <a:extLst>
                          <a:ext uri="{FF2B5EF4-FFF2-40B4-BE49-F238E27FC236}">
                            <a16:creationId xmlns:a16="http://schemas.microsoft.com/office/drawing/2014/main" id="{DDC82998-E490-42B3-8493-6AE2C9C8F52C}"/>
                          </a:ext>
                        </a:extLst>
                      </p:cNvPr>
                      <p:cNvPicPr/>
                      <p:nvPr/>
                    </p:nvPicPr>
                    <p:blipFill>
                      <a:blip r:embed="rId5"/>
                      <a:stretch>
                        <a:fillRect/>
                      </a:stretch>
                    </p:blipFill>
                    <p:spPr>
                      <a:xfrm>
                        <a:off x="1547664" y="1916832"/>
                        <a:ext cx="5638800" cy="3500437"/>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D96D6E48-7E62-A043-95CF-1577543FCB4A}"/>
              </a:ext>
            </a:extLst>
          </p:cNvPr>
          <p:cNvSpPr txBox="1"/>
          <p:nvPr/>
        </p:nvSpPr>
        <p:spPr>
          <a:xfrm>
            <a:off x="395536" y="119534"/>
            <a:ext cx="8568952" cy="1077218"/>
          </a:xfrm>
          <a:prstGeom prst="rect">
            <a:avLst/>
          </a:prstGeom>
          <a:noFill/>
        </p:spPr>
        <p:txBody>
          <a:bodyPr wrap="square" rtlCol="0">
            <a:spAutoFit/>
          </a:bodyPr>
          <a:lstStyle/>
          <a:p>
            <a:r>
              <a:rPr lang="sv-SE" sz="3200" dirty="0">
                <a:solidFill>
                  <a:schemeClr val="bg1"/>
                </a:solidFill>
                <a:latin typeface="Staatliches" pitchFamily="2" charset="0"/>
                <a:cs typeface="Calibri"/>
              </a:rPr>
              <a:t>PROGNOS 2023 EXKL. VÄRDEFÖRÄNDRING, FÖRVALTNINGSFASTIGHETER</a:t>
            </a:r>
            <a:endParaRPr lang="en-SE" sz="3200" dirty="0">
              <a:solidFill>
                <a:schemeClr val="bg1"/>
              </a:solidFill>
              <a:latin typeface="Staatliches" pitchFamily="2" charset="0"/>
            </a:endParaRPr>
          </a:p>
        </p:txBody>
      </p:sp>
      <p:pic>
        <p:nvPicPr>
          <p:cNvPr id="19" name="Picture 18">
            <a:extLst>
              <a:ext uri="{FF2B5EF4-FFF2-40B4-BE49-F238E27FC236}">
                <a16:creationId xmlns:a16="http://schemas.microsoft.com/office/drawing/2014/main" id="{2F8F37FF-866B-E341-9F84-ACA10FA17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5877272"/>
            <a:ext cx="1801334" cy="648072"/>
          </a:xfrm>
          <a:prstGeom prst="rect">
            <a:avLst/>
          </a:prstGeom>
        </p:spPr>
      </p:pic>
      <p:sp>
        <p:nvSpPr>
          <p:cNvPr id="3" name="textruta 2">
            <a:extLst>
              <a:ext uri="{FF2B5EF4-FFF2-40B4-BE49-F238E27FC236}">
                <a16:creationId xmlns:a16="http://schemas.microsoft.com/office/drawing/2014/main" id="{53F2DB7D-7E14-FC96-4F29-E118C030D64B}"/>
              </a:ext>
            </a:extLst>
          </p:cNvPr>
          <p:cNvSpPr txBox="1"/>
          <p:nvPr/>
        </p:nvSpPr>
        <p:spPr>
          <a:xfrm>
            <a:off x="1547664" y="6309320"/>
            <a:ext cx="1440160" cy="215444"/>
          </a:xfrm>
          <a:prstGeom prst="rect">
            <a:avLst/>
          </a:prstGeom>
          <a:noFill/>
        </p:spPr>
        <p:txBody>
          <a:bodyPr wrap="square" rtlCol="0">
            <a:spAutoFit/>
          </a:bodyPr>
          <a:lstStyle/>
          <a:p>
            <a:r>
              <a:rPr lang="sv-SE" sz="800" dirty="0"/>
              <a:t>Prognos per  2023-06-01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icon&#10;&#10;Description automatically generated">
            <a:extLst>
              <a:ext uri="{FF2B5EF4-FFF2-40B4-BE49-F238E27FC236}">
                <a16:creationId xmlns:a16="http://schemas.microsoft.com/office/drawing/2014/main" id="{E6769338-8661-F748-A2CD-B5FDD8D4056E}"/>
              </a:ext>
            </a:extLst>
          </p:cNvPr>
          <p:cNvPicPr>
            <a:picLocks noChangeAspect="1"/>
          </p:cNvPicPr>
          <p:nvPr/>
        </p:nvPicPr>
        <p:blipFill>
          <a:blip r:embed="rId3" cstate="print">
            <a:alphaModFix amt="18000"/>
            <a:extLst>
              <a:ext uri="{28A0092B-C50C-407E-A947-70E740481C1C}">
                <a14:useLocalDpi xmlns:a14="http://schemas.microsoft.com/office/drawing/2010/main" val="0"/>
              </a:ext>
            </a:extLst>
          </a:blip>
          <a:stretch>
            <a:fillRect/>
          </a:stretch>
        </p:blipFill>
        <p:spPr>
          <a:xfrm>
            <a:off x="3682040" y="437412"/>
            <a:ext cx="7275838" cy="7275838"/>
          </a:xfrm>
          <a:prstGeom prst="rect">
            <a:avLst/>
          </a:prstGeom>
        </p:spPr>
      </p:pic>
      <p:sp>
        <p:nvSpPr>
          <p:cNvPr id="2" name="Subtitle 1">
            <a:extLst>
              <a:ext uri="{FF2B5EF4-FFF2-40B4-BE49-F238E27FC236}">
                <a16:creationId xmlns:a16="http://schemas.microsoft.com/office/drawing/2014/main" id="{87080776-7B90-5C41-9C93-CA431CBB21C4}"/>
              </a:ext>
            </a:extLst>
          </p:cNvPr>
          <p:cNvSpPr>
            <a:spLocks noGrp="1"/>
          </p:cNvSpPr>
          <p:nvPr>
            <p:ph type="subTitle" idx="1"/>
          </p:nvPr>
        </p:nvSpPr>
        <p:spPr>
          <a:xfrm>
            <a:off x="119499" y="1694706"/>
            <a:ext cx="8905001" cy="3468588"/>
          </a:xfrm>
        </p:spPr>
        <p:txBody>
          <a:bodyPr/>
          <a:lstStyle/>
          <a:p>
            <a:r>
              <a:rPr lang="sv-SE" sz="1800" b="1" dirty="0">
                <a:solidFill>
                  <a:srgbClr val="C00000"/>
                </a:solidFill>
              </a:rPr>
              <a:t>Sven-Olof Linderoth, </a:t>
            </a:r>
            <a:r>
              <a:rPr lang="sv-SE" sz="1800" dirty="0">
                <a:solidFill>
                  <a:srgbClr val="C00000"/>
                </a:solidFill>
              </a:rPr>
              <a:t>VD</a:t>
            </a:r>
          </a:p>
          <a:p>
            <a:r>
              <a:rPr lang="sv-SE" sz="1800" dirty="0">
                <a:solidFill>
                  <a:srgbClr val="C00000"/>
                </a:solidFill>
              </a:rPr>
              <a:t>mobil +46(0)70 301 0067</a:t>
            </a:r>
          </a:p>
          <a:p>
            <a:r>
              <a:rPr lang="sv-SE" sz="1800" dirty="0">
                <a:solidFill>
                  <a:srgbClr val="C00000"/>
                </a:solidFill>
                <a:hlinkClick r:id="rId4">
                  <a:extLst>
                    <a:ext uri="{A12FA001-AC4F-418D-AE19-62706E023703}">
                      <ahyp:hlinkClr xmlns:ahyp="http://schemas.microsoft.com/office/drawing/2018/hyperlinkcolor" val="tx"/>
                    </a:ext>
                  </a:extLst>
                </a:hlinkClick>
              </a:rPr>
              <a:t>sven-olof.linderoth@activeproperties.se</a:t>
            </a:r>
            <a:endParaRPr lang="sv-SE" sz="1800" dirty="0">
              <a:solidFill>
                <a:srgbClr val="C00000"/>
              </a:solidFill>
            </a:endParaRPr>
          </a:p>
          <a:p>
            <a:endParaRPr lang="sv-SE" sz="1800" dirty="0">
              <a:solidFill>
                <a:srgbClr val="C00000"/>
              </a:solidFill>
            </a:endParaRPr>
          </a:p>
          <a:p>
            <a:r>
              <a:rPr lang="sv-SE" sz="1800" b="1" dirty="0">
                <a:solidFill>
                  <a:srgbClr val="C00000"/>
                </a:solidFill>
              </a:rPr>
              <a:t>Jan Granström, </a:t>
            </a:r>
            <a:r>
              <a:rPr lang="sv-SE" sz="1800" dirty="0">
                <a:solidFill>
                  <a:srgbClr val="C00000"/>
                </a:solidFill>
              </a:rPr>
              <a:t>Fastighetschef</a:t>
            </a:r>
          </a:p>
          <a:p>
            <a:r>
              <a:rPr lang="sv-SE" sz="1800" dirty="0">
                <a:solidFill>
                  <a:srgbClr val="C00000"/>
                </a:solidFill>
              </a:rPr>
              <a:t>mobil +46(0)73 375 92 44</a:t>
            </a:r>
          </a:p>
          <a:p>
            <a:r>
              <a:rPr lang="sv-SE" sz="1800" dirty="0">
                <a:solidFill>
                  <a:srgbClr val="C00000"/>
                </a:solidFill>
                <a:hlinkClick r:id="rId5">
                  <a:extLst>
                    <a:ext uri="{A12FA001-AC4F-418D-AE19-62706E023703}">
                      <ahyp:hlinkClr xmlns:ahyp="http://schemas.microsoft.com/office/drawing/2018/hyperlinkcolor" val="tx"/>
                    </a:ext>
                  </a:extLst>
                </a:hlinkClick>
              </a:rPr>
              <a:t>jan.granstrom@softcenter.se</a:t>
            </a:r>
            <a:endParaRPr lang="sv-SE" sz="1800" dirty="0">
              <a:solidFill>
                <a:srgbClr val="C00000"/>
              </a:solidFill>
            </a:endParaRPr>
          </a:p>
          <a:p>
            <a:endParaRPr lang="sv-SE" sz="1800" b="1" dirty="0">
              <a:solidFill>
                <a:srgbClr val="C00000"/>
              </a:solidFill>
            </a:endParaRPr>
          </a:p>
          <a:p>
            <a:r>
              <a:rPr lang="sv-SE" sz="1800" b="1" dirty="0">
                <a:solidFill>
                  <a:srgbClr val="C00000"/>
                </a:solidFill>
              </a:rPr>
              <a:t>Pia Lilja, </a:t>
            </a:r>
            <a:r>
              <a:rPr lang="sv-SE" sz="1800" dirty="0">
                <a:solidFill>
                  <a:srgbClr val="C00000"/>
                </a:solidFill>
              </a:rPr>
              <a:t>Ekonomichef </a:t>
            </a:r>
          </a:p>
          <a:p>
            <a:r>
              <a:rPr lang="sv-SE" sz="1800" dirty="0">
                <a:solidFill>
                  <a:srgbClr val="C00000"/>
                </a:solidFill>
              </a:rPr>
              <a:t>mobil +46(0)73 436 45 61 </a:t>
            </a:r>
          </a:p>
          <a:p>
            <a:r>
              <a:rPr lang="sv-SE" sz="1800" dirty="0">
                <a:solidFill>
                  <a:srgbClr val="C00000"/>
                </a:solidFill>
                <a:hlinkClick r:id="rId6">
                  <a:extLst>
                    <a:ext uri="{A12FA001-AC4F-418D-AE19-62706E023703}">
                      <ahyp:hlinkClr xmlns:ahyp="http://schemas.microsoft.com/office/drawing/2018/hyperlinkcolor" val="tx"/>
                    </a:ext>
                  </a:extLst>
                </a:hlinkClick>
              </a:rPr>
              <a:t>pia.lilja@activeproperies.se</a:t>
            </a:r>
            <a:endParaRPr lang="sv-SE" sz="1800" dirty="0">
              <a:solidFill>
                <a:srgbClr val="C00000"/>
              </a:solidFill>
            </a:endParaRPr>
          </a:p>
          <a:p>
            <a:endParaRPr lang="sv-SE" sz="1800" dirty="0">
              <a:solidFill>
                <a:srgbClr val="C00000"/>
              </a:solidFill>
            </a:endParaRPr>
          </a:p>
          <a:p>
            <a:endParaRPr lang="sv-SE" sz="1800" dirty="0">
              <a:solidFill>
                <a:srgbClr val="C00000"/>
              </a:solidFill>
            </a:endParaRPr>
          </a:p>
          <a:p>
            <a:endParaRPr lang="sv-SE" sz="1800" dirty="0">
              <a:solidFill>
                <a:srgbClr val="C00000"/>
              </a:solidFill>
            </a:endParaRPr>
          </a:p>
          <a:p>
            <a:endParaRPr lang="sv-SE" sz="1800" dirty="0">
              <a:solidFill>
                <a:srgbClr val="C00000"/>
              </a:solidFill>
            </a:endParaRPr>
          </a:p>
        </p:txBody>
      </p:sp>
      <p:sp>
        <p:nvSpPr>
          <p:cNvPr id="11" name="Rectangle 10">
            <a:extLst>
              <a:ext uri="{FF2B5EF4-FFF2-40B4-BE49-F238E27FC236}">
                <a16:creationId xmlns:a16="http://schemas.microsoft.com/office/drawing/2014/main" id="{1ABF929E-4B92-AB4C-819B-2875DB70C1FB}"/>
              </a:ext>
            </a:extLst>
          </p:cNvPr>
          <p:cNvSpPr/>
          <p:nvPr/>
        </p:nvSpPr>
        <p:spPr>
          <a:xfrm>
            <a:off x="0" y="5624803"/>
            <a:ext cx="9144000" cy="12331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b="1" i="1">
              <a:latin typeface="Lato" panose="020F0502020204030203" pitchFamily="34" charset="77"/>
            </a:endParaRPr>
          </a:p>
        </p:txBody>
      </p:sp>
      <p:sp>
        <p:nvSpPr>
          <p:cNvPr id="12" name="Rectangle 8">
            <a:extLst>
              <a:ext uri="{FF2B5EF4-FFF2-40B4-BE49-F238E27FC236}">
                <a16:creationId xmlns:a16="http://schemas.microsoft.com/office/drawing/2014/main" id="{992891BA-8764-F844-81C9-3842AAA6B2E7}"/>
              </a:ext>
            </a:extLst>
          </p:cNvPr>
          <p:cNvSpPr>
            <a:spLocks noChangeArrowheads="1"/>
          </p:cNvSpPr>
          <p:nvPr/>
        </p:nvSpPr>
        <p:spPr bwMode="auto">
          <a:xfrm>
            <a:off x="207664" y="6066126"/>
            <a:ext cx="8728672" cy="400110"/>
          </a:xfrm>
          <a:prstGeom prst="rect">
            <a:avLst/>
          </a:prstGeom>
          <a:noFill/>
          <a:ln w="9525">
            <a:noFill/>
            <a:miter lim="800000"/>
            <a:headEnd/>
            <a:tailEnd/>
          </a:ln>
        </p:spPr>
        <p:txBody>
          <a:bodyPr wrap="none">
            <a:spAutoFit/>
          </a:bodyPr>
          <a:lstStyle/>
          <a:p>
            <a:pPr>
              <a:spcBef>
                <a:spcPct val="50000"/>
              </a:spcBef>
              <a:defRPr/>
            </a:pPr>
            <a:r>
              <a:rPr lang="sv-SE" sz="2000" b="1" i="1" dirty="0">
                <a:solidFill>
                  <a:schemeClr val="bg1"/>
                </a:solidFill>
                <a:latin typeface="Lato" panose="020F0502020204030203" pitchFamily="34" charset="77"/>
                <a:cs typeface="Arial" charset="0"/>
              </a:rPr>
              <a:t>Active </a:t>
            </a:r>
            <a:r>
              <a:rPr lang="sv-SE" sz="2000" b="1" i="1" dirty="0" err="1">
                <a:solidFill>
                  <a:schemeClr val="bg1"/>
                </a:solidFill>
                <a:latin typeface="Lato" panose="020F0502020204030203" pitchFamily="34" charset="77"/>
                <a:cs typeface="Arial" charset="0"/>
              </a:rPr>
              <a:t>Properties</a:t>
            </a:r>
            <a:r>
              <a:rPr lang="sv-SE" sz="2000" b="1" i="1" dirty="0">
                <a:solidFill>
                  <a:schemeClr val="bg1"/>
                </a:solidFill>
                <a:latin typeface="Lato" panose="020F0502020204030203" pitchFamily="34" charset="77"/>
                <a:cs typeface="Arial" charset="0"/>
              </a:rPr>
              <a:t> AB</a:t>
            </a:r>
            <a:r>
              <a:rPr lang="sv-SE" sz="2000" b="1" i="1" dirty="0">
                <a:solidFill>
                  <a:srgbClr val="FFFFFF"/>
                </a:solidFill>
                <a:latin typeface="Lato" panose="020F0502020204030203" pitchFamily="34" charset="77"/>
                <a:cs typeface="Arial" charset="0"/>
              </a:rPr>
              <a:t>	info@activepropertie</a:t>
            </a:r>
            <a:r>
              <a:rPr lang="sv-SE" sz="2000" b="1" i="1" dirty="0">
                <a:solidFill>
                  <a:schemeClr val="bg1"/>
                </a:solidFill>
                <a:latin typeface="Lato" panose="020F0502020204030203" pitchFamily="34" charset="77"/>
                <a:cs typeface="Arial" charset="0"/>
              </a:rPr>
              <a:t>s.se          </a:t>
            </a:r>
            <a:r>
              <a:rPr lang="sv-SE" sz="2000" b="1" i="1" dirty="0" err="1">
                <a:solidFill>
                  <a:schemeClr val="bg1"/>
                </a:solidFill>
                <a:latin typeface="Lato" panose="020F0502020204030203" pitchFamily="34" charset="77"/>
                <a:cs typeface="Arial" charset="0"/>
              </a:rPr>
              <a:t>www.activeproperties.se</a:t>
            </a:r>
            <a:endParaRPr lang="sv-SE" sz="2000" b="1" i="1" dirty="0">
              <a:solidFill>
                <a:schemeClr val="bg1"/>
              </a:solidFill>
              <a:latin typeface="Lato" panose="020F0502020204030203" pitchFamily="34" charset="77"/>
              <a:cs typeface="Arial" charset="0"/>
            </a:endParaRPr>
          </a:p>
        </p:txBody>
      </p:sp>
    </p:spTree>
    <p:extLst>
      <p:ext uri="{BB962C8B-B14F-4D97-AF65-F5344CB8AC3E}">
        <p14:creationId xmlns:p14="http://schemas.microsoft.com/office/powerpoint/2010/main" val="1005027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outdoor, apartment building, window&#10;&#10;Description automatically generated">
            <a:extLst>
              <a:ext uri="{FF2B5EF4-FFF2-40B4-BE49-F238E27FC236}">
                <a16:creationId xmlns:a16="http://schemas.microsoft.com/office/drawing/2014/main" id="{893BCF55-9C7A-C844-81C1-90EA9139B0F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2659" b="14457"/>
          <a:stretch/>
        </p:blipFill>
        <p:spPr>
          <a:xfrm>
            <a:off x="1" y="0"/>
            <a:ext cx="9144000" cy="6870576"/>
          </a:xfrm>
          <a:prstGeom prst="rect">
            <a:avLst/>
          </a:prstGeom>
        </p:spPr>
      </p:pic>
      <p:sp>
        <p:nvSpPr>
          <p:cNvPr id="4" name="TextBox 3">
            <a:extLst>
              <a:ext uri="{FF2B5EF4-FFF2-40B4-BE49-F238E27FC236}">
                <a16:creationId xmlns:a16="http://schemas.microsoft.com/office/drawing/2014/main" id="{63533932-A80D-CF41-AFA7-2F81D619C348}"/>
              </a:ext>
            </a:extLst>
          </p:cNvPr>
          <p:cNvSpPr txBox="1"/>
          <p:nvPr/>
        </p:nvSpPr>
        <p:spPr>
          <a:xfrm>
            <a:off x="1033511" y="2492896"/>
            <a:ext cx="7076977" cy="2431435"/>
          </a:xfrm>
          <a:prstGeom prst="rect">
            <a:avLst/>
          </a:prstGeom>
          <a:noFill/>
        </p:spPr>
        <p:txBody>
          <a:bodyPr wrap="square">
            <a:spAutoFit/>
          </a:bodyPr>
          <a:lstStyle/>
          <a:p>
            <a:pPr algn="ctr"/>
            <a:r>
              <a:rPr lang="sv-SE" sz="4400" dirty="0">
                <a:solidFill>
                  <a:srgbClr val="C00000"/>
                </a:solidFill>
                <a:latin typeface="Staatliches" pitchFamily="2" charset="0"/>
              </a:rPr>
              <a:t>Active </a:t>
            </a:r>
            <a:r>
              <a:rPr lang="sv-SE" sz="4400" dirty="0" err="1">
                <a:solidFill>
                  <a:srgbClr val="C00000"/>
                </a:solidFill>
                <a:latin typeface="Staatliches" pitchFamily="2" charset="0"/>
              </a:rPr>
              <a:t>Properties</a:t>
            </a:r>
            <a:r>
              <a:rPr lang="sv-SE" sz="4400" dirty="0">
                <a:solidFill>
                  <a:srgbClr val="C00000"/>
                </a:solidFill>
                <a:latin typeface="Staatliches" pitchFamily="2" charset="0"/>
              </a:rPr>
              <a:t> AB (</a:t>
            </a:r>
            <a:r>
              <a:rPr lang="sv-SE" sz="4400" dirty="0" err="1">
                <a:solidFill>
                  <a:srgbClr val="C00000"/>
                </a:solidFill>
                <a:latin typeface="Staatliches" pitchFamily="2" charset="0"/>
              </a:rPr>
              <a:t>publ</a:t>
            </a:r>
            <a:r>
              <a:rPr lang="sv-SE" sz="4400" dirty="0">
                <a:solidFill>
                  <a:srgbClr val="C00000"/>
                </a:solidFill>
                <a:latin typeface="Staatliches" pitchFamily="2" charset="0"/>
              </a:rPr>
              <a:t>)</a:t>
            </a:r>
          </a:p>
          <a:p>
            <a:pPr algn="ctr"/>
            <a:r>
              <a:rPr lang="sv-SE" sz="3600" dirty="0">
                <a:solidFill>
                  <a:srgbClr val="C00000"/>
                </a:solidFill>
                <a:latin typeface="Lato" panose="020F0502020204030203" pitchFamily="34" charset="77"/>
              </a:rPr>
              <a:t>Soft Center </a:t>
            </a:r>
            <a:r>
              <a:rPr lang="sv-SE" sz="3600" dirty="0" err="1">
                <a:solidFill>
                  <a:srgbClr val="C00000"/>
                </a:solidFill>
                <a:latin typeface="Lato" panose="020F0502020204030203" pitchFamily="34" charset="77"/>
              </a:rPr>
              <a:t>lV</a:t>
            </a:r>
            <a:r>
              <a:rPr lang="sv-SE" sz="3600" dirty="0">
                <a:solidFill>
                  <a:srgbClr val="C00000"/>
                </a:solidFill>
                <a:latin typeface="Lato" panose="020F0502020204030203" pitchFamily="34" charset="77"/>
              </a:rPr>
              <a:t>                                                     </a:t>
            </a:r>
            <a:br>
              <a:rPr lang="sv-SE" sz="3600" dirty="0">
                <a:solidFill>
                  <a:srgbClr val="C00000"/>
                </a:solidFill>
                <a:latin typeface="Lato" panose="020F0502020204030203" pitchFamily="34" charset="77"/>
              </a:rPr>
            </a:br>
            <a:r>
              <a:rPr lang="sv-SE" sz="3600" dirty="0">
                <a:solidFill>
                  <a:srgbClr val="C00000"/>
                </a:solidFill>
                <a:latin typeface="Lato" panose="020F0502020204030203" pitchFamily="34" charset="77"/>
              </a:rPr>
              <a:t>372 25 Ronneby</a:t>
            </a:r>
          </a:p>
          <a:p>
            <a:pPr algn="ctr"/>
            <a:endParaRPr lang="sv-SE" sz="3600" b="1" dirty="0">
              <a:solidFill>
                <a:srgbClr val="C00000"/>
              </a:solidFill>
            </a:endParaRPr>
          </a:p>
        </p:txBody>
      </p:sp>
    </p:spTree>
    <p:extLst>
      <p:ext uri="{BB962C8B-B14F-4D97-AF65-F5344CB8AC3E}">
        <p14:creationId xmlns:p14="http://schemas.microsoft.com/office/powerpoint/2010/main" val="263093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icon&#10;&#10;Description automatically generated">
            <a:extLst>
              <a:ext uri="{FF2B5EF4-FFF2-40B4-BE49-F238E27FC236}">
                <a16:creationId xmlns:a16="http://schemas.microsoft.com/office/drawing/2014/main" id="{AF4EF2A4-1169-204D-BA6F-B8EE21D1574F}"/>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1260648" y="2708920"/>
            <a:ext cx="6858000" cy="6858000"/>
          </a:xfrm>
          <a:prstGeom prst="rect">
            <a:avLst/>
          </a:prstGeom>
        </p:spPr>
      </p:pic>
      <p:sp>
        <p:nvSpPr>
          <p:cNvPr id="14" name="Rectangle 1032"/>
          <p:cNvSpPr>
            <a:spLocks noGrp="1" noChangeArrowheads="1"/>
          </p:cNvSpPr>
          <p:nvPr>
            <p:ph idx="1"/>
          </p:nvPr>
        </p:nvSpPr>
        <p:spPr>
          <a:xfrm>
            <a:off x="539552" y="1556792"/>
            <a:ext cx="8136904" cy="3960440"/>
          </a:xfrm>
        </p:spPr>
        <p:txBody>
          <a:bodyPr>
            <a:normAutofit/>
          </a:bodyPr>
          <a:lstStyle/>
          <a:p>
            <a:pPr marL="0" indent="0" algn="l" eaLnBrk="1" hangingPunct="1">
              <a:spcBef>
                <a:spcPct val="50000"/>
              </a:spcBef>
              <a:buClr>
                <a:srgbClr val="8E2318"/>
              </a:buClr>
              <a:buSzPct val="150000"/>
              <a:buNone/>
              <a:defRPr/>
            </a:pPr>
            <a:r>
              <a:rPr lang="sv-SE" sz="1400" dirty="0" err="1"/>
              <a:t>APROP:s</a:t>
            </a:r>
            <a:r>
              <a:rPr lang="sv-SE" sz="1400" dirty="0"/>
              <a:t> starka ekonomiska resultat har fortsatt även under 2022. Trots vissa efterdyningar från pandemin inleddes året starkt men därefter har utmaningarna kommit slag i slag med stigande råvarupriser och energikostnader, hög inflation och skenande räntor. Trots detta har bolaget kunnat uppvisa ett starkt förvaltningsresultat bland annat tack vare förbättrade hyresnivåer, ökat bidrag från egna projekt som färdigställts under året samt goda finanser. Intäkterna steg med 11,5 procent till 63,3 mkr och driftsnettot var de högsta i bolagets historia med 44,2 mkr</a:t>
            </a:r>
            <a:r>
              <a:rPr lang="sv-SE" sz="1200" dirty="0"/>
              <a:t>.</a:t>
            </a:r>
            <a:endParaRPr lang="sv-SE" sz="1400" dirty="0"/>
          </a:p>
          <a:p>
            <a:pPr marL="0" indent="0" algn="l" eaLnBrk="1" hangingPunct="1">
              <a:spcBef>
                <a:spcPct val="50000"/>
              </a:spcBef>
              <a:buClr>
                <a:srgbClr val="8E2318"/>
              </a:buClr>
              <a:buSzPct val="150000"/>
              <a:buNone/>
              <a:defRPr/>
            </a:pPr>
            <a:r>
              <a:rPr lang="sv-SE" sz="1400" dirty="0"/>
              <a:t>Trots turbulensen på räntemarknaden har bolaget klarat det förändrade finansiella läget bra tack vare den relativt låga nettobelåningsgraden på 33,8 procent. Tack vare ett starkt kassaflöde från rörelsen har de investeringar som genomförts under året kunnat finansierats över egen balansräkning. Det långsiktiga substansvärdet, EPRA NRV, uppgår nu till drygt 553 mkr vilket motsvarar 5,48 kr per aktie. </a:t>
            </a:r>
          </a:p>
          <a:p>
            <a:pPr marL="0" indent="0" algn="l" eaLnBrk="1" hangingPunct="1">
              <a:spcBef>
                <a:spcPct val="50000"/>
              </a:spcBef>
              <a:buClr>
                <a:srgbClr val="8E2318"/>
              </a:buClr>
              <a:buSzPct val="150000"/>
              <a:buNone/>
              <a:defRPr/>
            </a:pPr>
            <a:r>
              <a:rPr lang="sv-SE" sz="1400" dirty="0"/>
              <a:t>Mot bakgrund bolagets stabila intjäningsförmåga och finansiella ställning kommer styrelsen att föreslå att årsstämman beslutar om en oförändrad utdelning om 0,06 kr/aktie. </a:t>
            </a:r>
            <a:endParaRPr lang="sv-SE" sz="1600" dirty="0">
              <a:cs typeface="Calibri"/>
            </a:endParaRPr>
          </a:p>
        </p:txBody>
      </p:sp>
      <p:sp>
        <p:nvSpPr>
          <p:cNvPr id="3075" name="Rectangle 1026"/>
          <p:cNvSpPr>
            <a:spLocks noGrp="1" noChangeArrowheads="1"/>
          </p:cNvSpPr>
          <p:nvPr>
            <p:ph type="title" idx="4294967295"/>
          </p:nvPr>
        </p:nvSpPr>
        <p:spPr>
          <a:xfrm>
            <a:off x="539552" y="260648"/>
            <a:ext cx="8784976" cy="830756"/>
          </a:xfrm>
          <a:prstGeom prst="rect">
            <a:avLst/>
          </a:prstGeom>
        </p:spPr>
        <p:txBody>
          <a:bodyPr/>
          <a:lstStyle/>
          <a:p>
            <a:pPr algn="l" eaLnBrk="1" hangingPunct="1"/>
            <a:r>
              <a:rPr lang="sv-SE" sz="3200" dirty="0">
                <a:solidFill>
                  <a:srgbClr val="C00000"/>
                </a:solidFill>
                <a:cs typeface="Calibri"/>
              </a:rPr>
              <a:t>Sammanfattning av 2022</a:t>
            </a:r>
          </a:p>
        </p:txBody>
      </p:sp>
    </p:spTree>
    <p:extLst>
      <p:ext uri="{BB962C8B-B14F-4D97-AF65-F5344CB8AC3E}">
        <p14:creationId xmlns:p14="http://schemas.microsoft.com/office/powerpoint/2010/main" val="131915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B4BE9-F25E-E142-B37A-4B68EC2FC683}"/>
              </a:ext>
            </a:extLst>
          </p:cNvPr>
          <p:cNvSpPr>
            <a:spLocks noGrp="1"/>
          </p:cNvSpPr>
          <p:nvPr>
            <p:ph type="body" idx="1"/>
          </p:nvPr>
        </p:nvSpPr>
        <p:spPr>
          <a:xfrm>
            <a:off x="418455" y="1676212"/>
            <a:ext cx="4040188" cy="769440"/>
          </a:xfrm>
        </p:spPr>
        <p:txBody>
          <a:bodyPr/>
          <a:lstStyle/>
          <a:p>
            <a:r>
              <a:rPr lang="en-SE" b="0" dirty="0"/>
              <a:t>Avkastning på eget kapital</a:t>
            </a:r>
          </a:p>
        </p:txBody>
      </p:sp>
      <p:sp>
        <p:nvSpPr>
          <p:cNvPr id="5" name="Text Placeholder 4">
            <a:extLst>
              <a:ext uri="{FF2B5EF4-FFF2-40B4-BE49-F238E27FC236}">
                <a16:creationId xmlns:a16="http://schemas.microsoft.com/office/drawing/2014/main" id="{2AEAE6CD-C5A4-FD4F-A49B-53BE859B7BA4}"/>
              </a:ext>
            </a:extLst>
          </p:cNvPr>
          <p:cNvSpPr>
            <a:spLocks noGrp="1"/>
          </p:cNvSpPr>
          <p:nvPr>
            <p:ph type="body" sz="quarter" idx="3"/>
          </p:nvPr>
        </p:nvSpPr>
        <p:spPr>
          <a:xfrm>
            <a:off x="4715591" y="1723332"/>
            <a:ext cx="4041775" cy="758537"/>
          </a:xfrm>
        </p:spPr>
        <p:txBody>
          <a:bodyPr/>
          <a:lstStyle/>
          <a:p>
            <a:r>
              <a:rPr lang="en-SE" b="0" dirty="0"/>
              <a:t>soliditet</a:t>
            </a:r>
          </a:p>
        </p:txBody>
      </p:sp>
      <p:sp>
        <p:nvSpPr>
          <p:cNvPr id="21" name="TextBox 20">
            <a:extLst>
              <a:ext uri="{FF2B5EF4-FFF2-40B4-BE49-F238E27FC236}">
                <a16:creationId xmlns:a16="http://schemas.microsoft.com/office/drawing/2014/main" id="{BD9026E6-8582-A740-A787-11D9EA002FFF}"/>
              </a:ext>
            </a:extLst>
          </p:cNvPr>
          <p:cNvSpPr txBox="1"/>
          <p:nvPr/>
        </p:nvSpPr>
        <p:spPr>
          <a:xfrm>
            <a:off x="418455" y="280697"/>
            <a:ext cx="8568952" cy="584775"/>
          </a:xfrm>
          <a:prstGeom prst="rect">
            <a:avLst/>
          </a:prstGeom>
          <a:noFill/>
        </p:spPr>
        <p:txBody>
          <a:bodyPr wrap="square" rtlCol="0">
            <a:spAutoFit/>
          </a:bodyPr>
          <a:lstStyle/>
          <a:p>
            <a:r>
              <a:rPr lang="en-SE" sz="3200" dirty="0">
                <a:solidFill>
                  <a:srgbClr val="C00000"/>
                </a:solidFill>
                <a:latin typeface="Staatliches" pitchFamily="2" charset="0"/>
              </a:rPr>
              <a:t>Övergripande mål</a:t>
            </a:r>
          </a:p>
        </p:txBody>
      </p:sp>
      <p:sp>
        <p:nvSpPr>
          <p:cNvPr id="30" name="TextBox 29">
            <a:extLst>
              <a:ext uri="{FF2B5EF4-FFF2-40B4-BE49-F238E27FC236}">
                <a16:creationId xmlns:a16="http://schemas.microsoft.com/office/drawing/2014/main" id="{23E5C42E-C6AE-4247-A01A-B76B11882854}"/>
              </a:ext>
            </a:extLst>
          </p:cNvPr>
          <p:cNvSpPr txBox="1"/>
          <p:nvPr/>
        </p:nvSpPr>
        <p:spPr>
          <a:xfrm>
            <a:off x="418454" y="5124383"/>
            <a:ext cx="4153546" cy="1277273"/>
          </a:xfrm>
          <a:prstGeom prst="rect">
            <a:avLst/>
          </a:prstGeom>
          <a:noFill/>
        </p:spPr>
        <p:txBody>
          <a:bodyPr wrap="square" rtlCol="0">
            <a:spAutoFit/>
          </a:bodyPr>
          <a:lstStyle/>
          <a:p>
            <a:r>
              <a:rPr lang="sv-SE" sz="1100" dirty="0">
                <a:latin typeface="Lato" panose="020F0502020204030203" pitchFamily="34" charset="77"/>
              </a:rPr>
              <a:t>Vid ingången av 2022 var den riskfria räntan 0,12%, vilket innebar en räntabilitet på 6,12% (5,78%). Vid utgången av året var den riskfria räntan 2,65%. Eftersom årets resultat är negativt går det inte att räkna fram någon avkastning på eget kapital. Den försämrade avkastningen är en kombination av kraftigt stigande statsobligationsräntor samtidigt som fastighetstillgångarnas värdeförändringar under året varit negativa.</a:t>
            </a:r>
            <a:endParaRPr lang="sv-SE" sz="1400" dirty="0">
              <a:solidFill>
                <a:srgbClr val="4D4D4C"/>
              </a:solidFill>
              <a:latin typeface="Lato" panose="020F0502020204030203" pitchFamily="34" charset="77"/>
            </a:endParaRPr>
          </a:p>
        </p:txBody>
      </p:sp>
      <p:sp>
        <p:nvSpPr>
          <p:cNvPr id="32" name="TextBox 31">
            <a:extLst>
              <a:ext uri="{FF2B5EF4-FFF2-40B4-BE49-F238E27FC236}">
                <a16:creationId xmlns:a16="http://schemas.microsoft.com/office/drawing/2014/main" id="{4AB17018-7489-0342-9F15-D2DAE19EE6E0}"/>
              </a:ext>
            </a:extLst>
          </p:cNvPr>
          <p:cNvSpPr txBox="1"/>
          <p:nvPr/>
        </p:nvSpPr>
        <p:spPr>
          <a:xfrm>
            <a:off x="4715590" y="5084911"/>
            <a:ext cx="4153545" cy="769441"/>
          </a:xfrm>
          <a:prstGeom prst="rect">
            <a:avLst/>
          </a:prstGeom>
          <a:noFill/>
        </p:spPr>
        <p:txBody>
          <a:bodyPr wrap="square" rtlCol="0">
            <a:spAutoFit/>
          </a:bodyPr>
          <a:lstStyle/>
          <a:p>
            <a:r>
              <a:rPr lang="sv-SE" sz="1100" dirty="0">
                <a:latin typeface="Lato" panose="020F0502020204030203" pitchFamily="34" charset="77"/>
              </a:rPr>
              <a:t>Den höga soliditeten har sjunkit något och landar på 48,0% (49,6%) väl inom målnivån på 35 %.Trots ett starkt förvaltningsresultat försämras soliditeten eftersom fastigheternas värdeförändringar samtidigt varit negativa.</a:t>
            </a:r>
            <a:endParaRPr lang="sv-SE" sz="1400" dirty="0">
              <a:solidFill>
                <a:srgbClr val="4D4D4C"/>
              </a:solidFill>
              <a:latin typeface="Lato" panose="020F0502020204030203" pitchFamily="34" charset="77"/>
            </a:endParaRPr>
          </a:p>
        </p:txBody>
      </p:sp>
      <p:sp>
        <p:nvSpPr>
          <p:cNvPr id="11" name="Rectangle 1026">
            <a:extLst>
              <a:ext uri="{FF2B5EF4-FFF2-40B4-BE49-F238E27FC236}">
                <a16:creationId xmlns:a16="http://schemas.microsoft.com/office/drawing/2014/main" id="{9931BFBD-E4DA-F44D-845C-07A353FCA808}"/>
              </a:ext>
            </a:extLst>
          </p:cNvPr>
          <p:cNvSpPr txBox="1">
            <a:spLocks noChangeArrowheads="1"/>
          </p:cNvSpPr>
          <p:nvPr/>
        </p:nvSpPr>
        <p:spPr>
          <a:xfrm>
            <a:off x="457200" y="1407894"/>
            <a:ext cx="8229600" cy="918338"/>
          </a:xfrm>
          <a:prstGeom prst="rect">
            <a:avLst/>
          </a:prstGeom>
        </p:spPr>
        <p:txBody>
          <a:bodyPr>
            <a:normAutofit/>
          </a:bodyPr>
          <a:lstStyle>
            <a:lvl1pPr algn="l" rtl="0" fontAlgn="base">
              <a:spcBef>
                <a:spcPct val="0"/>
              </a:spcBef>
              <a:spcAft>
                <a:spcPct val="0"/>
              </a:spcAft>
              <a:defRPr sz="4000" kern="1200">
                <a:solidFill>
                  <a:schemeClr val="bg1"/>
                </a:solidFill>
                <a:latin typeface="Staatliches" pitchFamily="2"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sv-SE" sz="1600" i="1" dirty="0">
                <a:solidFill>
                  <a:srgbClr val="8E2318"/>
                </a:solidFill>
                <a:latin typeface="Lato" panose="020F0502020204030203" pitchFamily="34" charset="77"/>
                <a:cs typeface="Calibri"/>
              </a:rPr>
              <a:t>Bolaget har fyra övergripande finansiella mål som för 2022 vilka förutom avkastning på eget kapital är uppfyllda med god marginal.</a:t>
            </a:r>
          </a:p>
        </p:txBody>
      </p:sp>
      <p:pic>
        <p:nvPicPr>
          <p:cNvPr id="18" name="Content Placeholder 17" descr="A picture containing text, screenshot, number, font&#10;&#10;Description automatically generated">
            <a:extLst>
              <a:ext uri="{FF2B5EF4-FFF2-40B4-BE49-F238E27FC236}">
                <a16:creationId xmlns:a16="http://schemas.microsoft.com/office/drawing/2014/main" id="{54F0E24A-1B9E-7E4C-B7FB-41F75C5B98F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199" y="2440570"/>
            <a:ext cx="2748723" cy="2567795"/>
          </a:xfrm>
        </p:spPr>
      </p:pic>
      <p:pic>
        <p:nvPicPr>
          <p:cNvPr id="22" name="Content Placeholder 21" descr="A picture containing text, screenshot, number, line&#10;&#10;Description automatically generated">
            <a:extLst>
              <a:ext uri="{FF2B5EF4-FFF2-40B4-BE49-F238E27FC236}">
                <a16:creationId xmlns:a16="http://schemas.microsoft.com/office/drawing/2014/main" id="{45457901-5C9D-E943-972F-49BAE781B0F7}"/>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55577" y="2517116"/>
            <a:ext cx="2644134" cy="2567795"/>
          </a:xfrm>
        </p:spPr>
      </p:pic>
    </p:spTree>
    <p:extLst>
      <p:ext uri="{BB962C8B-B14F-4D97-AF65-F5344CB8AC3E}">
        <p14:creationId xmlns:p14="http://schemas.microsoft.com/office/powerpoint/2010/main" val="409490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B4BE9-F25E-E142-B37A-4B68EC2FC683}"/>
              </a:ext>
            </a:extLst>
          </p:cNvPr>
          <p:cNvSpPr>
            <a:spLocks noGrp="1"/>
          </p:cNvSpPr>
          <p:nvPr>
            <p:ph type="body" idx="1"/>
          </p:nvPr>
        </p:nvSpPr>
        <p:spPr>
          <a:xfrm>
            <a:off x="418455" y="1340768"/>
            <a:ext cx="4040188" cy="639762"/>
          </a:xfrm>
        </p:spPr>
        <p:txBody>
          <a:bodyPr/>
          <a:lstStyle/>
          <a:p>
            <a:r>
              <a:rPr lang="en-SE" b="0" dirty="0"/>
              <a:t>Räntetäckningsgrad GGR</a:t>
            </a:r>
          </a:p>
        </p:txBody>
      </p:sp>
      <p:sp>
        <p:nvSpPr>
          <p:cNvPr id="5" name="Text Placeholder 4">
            <a:extLst>
              <a:ext uri="{FF2B5EF4-FFF2-40B4-BE49-F238E27FC236}">
                <a16:creationId xmlns:a16="http://schemas.microsoft.com/office/drawing/2014/main" id="{2AEAE6CD-C5A4-FD4F-A49B-53BE859B7BA4}"/>
              </a:ext>
            </a:extLst>
          </p:cNvPr>
          <p:cNvSpPr>
            <a:spLocks noGrp="1"/>
          </p:cNvSpPr>
          <p:nvPr>
            <p:ph type="body" sz="quarter" idx="3"/>
          </p:nvPr>
        </p:nvSpPr>
        <p:spPr>
          <a:xfrm>
            <a:off x="4603390" y="1386309"/>
            <a:ext cx="4041775" cy="639762"/>
          </a:xfrm>
        </p:spPr>
        <p:txBody>
          <a:bodyPr/>
          <a:lstStyle/>
          <a:p>
            <a:r>
              <a:rPr lang="en-SE" b="0" dirty="0"/>
              <a:t>NettoBelåningsgrad</a:t>
            </a:r>
          </a:p>
        </p:txBody>
      </p:sp>
      <p:sp>
        <p:nvSpPr>
          <p:cNvPr id="21" name="TextBox 20">
            <a:extLst>
              <a:ext uri="{FF2B5EF4-FFF2-40B4-BE49-F238E27FC236}">
                <a16:creationId xmlns:a16="http://schemas.microsoft.com/office/drawing/2014/main" id="{BD9026E6-8582-A740-A787-11D9EA002FFF}"/>
              </a:ext>
            </a:extLst>
          </p:cNvPr>
          <p:cNvSpPr txBox="1"/>
          <p:nvPr/>
        </p:nvSpPr>
        <p:spPr>
          <a:xfrm>
            <a:off x="406100" y="286689"/>
            <a:ext cx="8568952" cy="584775"/>
          </a:xfrm>
          <a:prstGeom prst="rect">
            <a:avLst/>
          </a:prstGeom>
          <a:noFill/>
        </p:spPr>
        <p:txBody>
          <a:bodyPr wrap="square" rtlCol="0">
            <a:spAutoFit/>
          </a:bodyPr>
          <a:lstStyle/>
          <a:p>
            <a:r>
              <a:rPr lang="en-SE" sz="3200" dirty="0">
                <a:solidFill>
                  <a:srgbClr val="C00000"/>
                </a:solidFill>
                <a:latin typeface="Staatliches" pitchFamily="2" charset="0"/>
              </a:rPr>
              <a:t>Övergripande mål, forts</a:t>
            </a:r>
            <a:r>
              <a:rPr lang="sv-SE" sz="3200" dirty="0">
                <a:solidFill>
                  <a:srgbClr val="C00000"/>
                </a:solidFill>
                <a:latin typeface="Staatliches" pitchFamily="2" charset="0"/>
              </a:rPr>
              <a:t>.</a:t>
            </a:r>
            <a:endParaRPr lang="en-SE" sz="3200" dirty="0">
              <a:solidFill>
                <a:srgbClr val="C00000"/>
              </a:solidFill>
              <a:latin typeface="Staatliches" pitchFamily="2" charset="0"/>
            </a:endParaRPr>
          </a:p>
        </p:txBody>
      </p:sp>
      <p:sp>
        <p:nvSpPr>
          <p:cNvPr id="30" name="TextBox 29">
            <a:extLst>
              <a:ext uri="{FF2B5EF4-FFF2-40B4-BE49-F238E27FC236}">
                <a16:creationId xmlns:a16="http://schemas.microsoft.com/office/drawing/2014/main" id="{23E5C42E-C6AE-4247-A01A-B76B11882854}"/>
              </a:ext>
            </a:extLst>
          </p:cNvPr>
          <p:cNvSpPr txBox="1"/>
          <p:nvPr/>
        </p:nvSpPr>
        <p:spPr>
          <a:xfrm>
            <a:off x="426826" y="4775085"/>
            <a:ext cx="3384376" cy="1107996"/>
          </a:xfrm>
          <a:prstGeom prst="rect">
            <a:avLst/>
          </a:prstGeom>
          <a:noFill/>
        </p:spPr>
        <p:txBody>
          <a:bodyPr wrap="square" rtlCol="0">
            <a:spAutoFit/>
          </a:bodyPr>
          <a:lstStyle/>
          <a:p>
            <a:r>
              <a:rPr lang="sv-SE" sz="1100" dirty="0">
                <a:latin typeface="Lato" panose="020F0502020204030203" pitchFamily="34" charset="77"/>
              </a:rPr>
              <a:t>Räntetäckningsgraden för året är 4,9 ggr (6,1 ggr). Detta är en minskning mot föregående år. Förvaltningsresultatet har ökat, men samtidigt har finansieringskostnaderna stigit kraftigt, framförallt i slutet av året. Trots detta är räntetäckningsgraden väl inom målnivån på 3,0 ggr.</a:t>
            </a:r>
            <a:endParaRPr lang="sv-SE" sz="1400" dirty="0">
              <a:solidFill>
                <a:srgbClr val="4D4D4C"/>
              </a:solidFill>
              <a:latin typeface="Lato" panose="020F0502020204030203" pitchFamily="34" charset="77"/>
            </a:endParaRPr>
          </a:p>
        </p:txBody>
      </p:sp>
      <p:sp>
        <p:nvSpPr>
          <p:cNvPr id="32" name="TextBox 31">
            <a:extLst>
              <a:ext uri="{FF2B5EF4-FFF2-40B4-BE49-F238E27FC236}">
                <a16:creationId xmlns:a16="http://schemas.microsoft.com/office/drawing/2014/main" id="{4AB17018-7489-0342-9F15-D2DAE19EE6E0}"/>
              </a:ext>
            </a:extLst>
          </p:cNvPr>
          <p:cNvSpPr txBox="1"/>
          <p:nvPr/>
        </p:nvSpPr>
        <p:spPr>
          <a:xfrm>
            <a:off x="4531382" y="4859724"/>
            <a:ext cx="4185792" cy="938719"/>
          </a:xfrm>
          <a:prstGeom prst="rect">
            <a:avLst/>
          </a:prstGeom>
          <a:noFill/>
        </p:spPr>
        <p:txBody>
          <a:bodyPr wrap="square" rtlCol="0">
            <a:spAutoFit/>
          </a:bodyPr>
          <a:lstStyle/>
          <a:p>
            <a:r>
              <a:rPr lang="sv-SE" sz="1100" dirty="0">
                <a:latin typeface="Lato" panose="020F0502020204030203" pitchFamily="34" charset="77"/>
              </a:rPr>
              <a:t>Nettobelåningsgraden skall uppgå till högst 60% och även här uppnår bolaget målen med årets 33,8% (32,6 %). En kombination av ökad lånevolym och negativa värde-förändringar av våra fastigheter gör att belåningsgraden är något högre än föregående år men väl inom målnivån på 60 %.</a:t>
            </a:r>
            <a:endParaRPr lang="sv-SE" sz="1400" dirty="0">
              <a:solidFill>
                <a:srgbClr val="4D4D4C"/>
              </a:solidFill>
              <a:latin typeface="Lato" panose="020F0502020204030203" pitchFamily="34" charset="77"/>
            </a:endParaRPr>
          </a:p>
        </p:txBody>
      </p:sp>
      <p:pic>
        <p:nvPicPr>
          <p:cNvPr id="10" name="Content Placeholder 9" descr="A picture containing text, screenshot, diagram, number&#10;&#10;Description automatically generated">
            <a:extLst>
              <a:ext uri="{FF2B5EF4-FFF2-40B4-BE49-F238E27FC236}">
                <a16:creationId xmlns:a16="http://schemas.microsoft.com/office/drawing/2014/main" id="{8F0F434C-0555-BB40-A32F-009FDD23900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027215"/>
            <a:ext cx="2818656" cy="2752593"/>
          </a:xfrm>
        </p:spPr>
      </p:pic>
      <p:pic>
        <p:nvPicPr>
          <p:cNvPr id="13" name="Content Placeholder 12" descr="A picture containing text, screenshot, font, number&#10;&#10;Description automatically generated">
            <a:extLst>
              <a:ext uri="{FF2B5EF4-FFF2-40B4-BE49-F238E27FC236}">
                <a16:creationId xmlns:a16="http://schemas.microsoft.com/office/drawing/2014/main" id="{B092B09A-80C3-1A46-97CA-829EACC61247}"/>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572000" y="2192066"/>
            <a:ext cx="2818656" cy="2667658"/>
          </a:xfrm>
        </p:spPr>
      </p:pic>
    </p:spTree>
    <p:extLst>
      <p:ext uri="{BB962C8B-B14F-4D97-AF65-F5344CB8AC3E}">
        <p14:creationId xmlns:p14="http://schemas.microsoft.com/office/powerpoint/2010/main" val="219318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778CF5B-9A07-4D48-8EF2-3CBD610A30B0}"/>
              </a:ext>
            </a:extLst>
          </p:cNvPr>
          <p:cNvSpPr txBox="1"/>
          <p:nvPr/>
        </p:nvSpPr>
        <p:spPr>
          <a:xfrm>
            <a:off x="395536" y="359419"/>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Resultat och balansräkning för koncernen 2022</a:t>
            </a:r>
            <a:endParaRPr lang="en-SE" sz="3200" dirty="0">
              <a:solidFill>
                <a:srgbClr val="C00000"/>
              </a:solidFill>
              <a:latin typeface="Staatliches" pitchFamily="2" charset="0"/>
            </a:endParaRPr>
          </a:p>
        </p:txBody>
      </p:sp>
      <p:pic>
        <p:nvPicPr>
          <p:cNvPr id="2" name="Picture 1">
            <a:extLst>
              <a:ext uri="{FF2B5EF4-FFF2-40B4-BE49-F238E27FC236}">
                <a16:creationId xmlns:a16="http://schemas.microsoft.com/office/drawing/2014/main" id="{C3A1D600-EC19-E74D-8D9E-4FB622CB16A7}"/>
              </a:ext>
            </a:extLst>
          </p:cNvPr>
          <p:cNvPicPr>
            <a:picLocks noChangeAspect="1"/>
          </p:cNvPicPr>
          <p:nvPr/>
        </p:nvPicPr>
        <p:blipFill rotWithShape="1">
          <a:blip r:embed="rId3"/>
          <a:srcRect t="7407"/>
          <a:stretch/>
        </p:blipFill>
        <p:spPr>
          <a:xfrm>
            <a:off x="647564" y="1340768"/>
            <a:ext cx="7848872" cy="45003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9B8704-BA23-B346-AC7C-E60447018269}"/>
              </a:ext>
            </a:extLst>
          </p:cNvPr>
          <p:cNvSpPr txBox="1"/>
          <p:nvPr/>
        </p:nvSpPr>
        <p:spPr>
          <a:xfrm>
            <a:off x="395536" y="359419"/>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Finansiell ställning för koncernen</a:t>
            </a:r>
            <a:endParaRPr lang="en-SE" sz="3200" dirty="0">
              <a:solidFill>
                <a:srgbClr val="C00000"/>
              </a:solidFill>
              <a:latin typeface="Staatliches" pitchFamily="2" charset="0"/>
            </a:endParaRPr>
          </a:p>
        </p:txBody>
      </p:sp>
      <p:pic>
        <p:nvPicPr>
          <p:cNvPr id="3" name="Picture 2">
            <a:extLst>
              <a:ext uri="{FF2B5EF4-FFF2-40B4-BE49-F238E27FC236}">
                <a16:creationId xmlns:a16="http://schemas.microsoft.com/office/drawing/2014/main" id="{89543A4F-2FFD-C940-BA0A-4E8D94A6EFFB}"/>
              </a:ext>
            </a:extLst>
          </p:cNvPr>
          <p:cNvPicPr>
            <a:picLocks noChangeAspect="1"/>
          </p:cNvPicPr>
          <p:nvPr/>
        </p:nvPicPr>
        <p:blipFill>
          <a:blip r:embed="rId3"/>
          <a:stretch>
            <a:fillRect/>
          </a:stretch>
        </p:blipFill>
        <p:spPr>
          <a:xfrm>
            <a:off x="395536" y="1340768"/>
            <a:ext cx="5832648" cy="52587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B1D738E8-22CE-7D40-ADC7-63ABB8018E72}"/>
              </a:ext>
            </a:extLst>
          </p:cNvPr>
          <p:cNvSpPr>
            <a:spLocks noGrp="1"/>
          </p:cNvSpPr>
          <p:nvPr>
            <p:ph sz="half" idx="1"/>
          </p:nvPr>
        </p:nvSpPr>
        <p:spPr>
          <a:xfrm>
            <a:off x="457200" y="2348880"/>
            <a:ext cx="4038600" cy="3384376"/>
          </a:xfrm>
        </p:spPr>
        <p:txBody>
          <a:bodyPr>
            <a:normAutofit/>
          </a:bodyPr>
          <a:lstStyle/>
          <a:p>
            <a:pPr>
              <a:lnSpc>
                <a:spcPct val="90000"/>
              </a:lnSpc>
              <a:buClr>
                <a:srgbClr val="8E2318"/>
              </a:buClr>
              <a:buSzPct val="150000"/>
              <a:defRPr/>
            </a:pPr>
            <a:r>
              <a:rPr lang="sv-SE" sz="1600" dirty="0"/>
              <a:t>Förvaltningsresultat per aktie uppgick till 0,29 kronor (0,27)</a:t>
            </a:r>
          </a:p>
          <a:p>
            <a:pPr marL="342900" indent="-342900" eaLnBrk="1" hangingPunct="1">
              <a:lnSpc>
                <a:spcPct val="90000"/>
              </a:lnSpc>
              <a:buClr>
                <a:srgbClr val="8E2318"/>
              </a:buClr>
              <a:buSzPct val="150000"/>
              <a:buFont typeface="Arial"/>
              <a:buChar char="•"/>
              <a:defRPr/>
            </a:pPr>
            <a:r>
              <a:rPr lang="sv-SE" sz="1600" dirty="0"/>
              <a:t>Resultat per aktie uppgick till 0 kronor (0,63)</a:t>
            </a:r>
          </a:p>
          <a:p>
            <a:pPr marL="342900" indent="-342900" eaLnBrk="1" hangingPunct="1">
              <a:lnSpc>
                <a:spcPct val="90000"/>
              </a:lnSpc>
              <a:buClr>
                <a:srgbClr val="8E2318"/>
              </a:buClr>
              <a:buSzPct val="150000"/>
              <a:buFont typeface="Arial"/>
              <a:buChar char="•"/>
              <a:defRPr/>
            </a:pPr>
            <a:r>
              <a:rPr lang="sv-SE" sz="1600" dirty="0"/>
              <a:t>Eget kapital per aktie uppgick till 4,41 kronor (4,44)</a:t>
            </a:r>
          </a:p>
          <a:p>
            <a:pPr marL="342900" indent="-342900" eaLnBrk="1" hangingPunct="1">
              <a:lnSpc>
                <a:spcPct val="90000"/>
              </a:lnSpc>
              <a:buClr>
                <a:srgbClr val="8E2318"/>
              </a:buClr>
              <a:buSzPct val="150000"/>
              <a:buFont typeface="Arial"/>
              <a:buChar char="•"/>
              <a:defRPr/>
            </a:pPr>
            <a:r>
              <a:rPr lang="sv-SE" sz="1600" dirty="0"/>
              <a:t>EPRA NRV per aktie uppgick till 5,48 kronor (5,58)</a:t>
            </a:r>
          </a:p>
          <a:p>
            <a:pPr marL="342900" indent="-342900" eaLnBrk="1" hangingPunct="1">
              <a:lnSpc>
                <a:spcPct val="90000"/>
              </a:lnSpc>
              <a:buClr>
                <a:srgbClr val="8E2318"/>
              </a:buClr>
              <a:buSzPct val="150000"/>
              <a:buFont typeface="Arial"/>
              <a:buChar char="•"/>
              <a:defRPr/>
            </a:pPr>
            <a:r>
              <a:rPr lang="sv-SE" sz="1600" dirty="0"/>
              <a:t>Marknadsvärde förvaltningsfastigheter  per aktie uppgick till 8,62 kronor (8,79)</a:t>
            </a:r>
          </a:p>
        </p:txBody>
      </p:sp>
      <p:pic>
        <p:nvPicPr>
          <p:cNvPr id="7" name="Content Placeholder 6" descr="A picture containing sky, outdoor, track, traveling&#10;&#10;Description automatically generated">
            <a:extLst>
              <a:ext uri="{FF2B5EF4-FFF2-40B4-BE49-F238E27FC236}">
                <a16:creationId xmlns:a16="http://schemas.microsoft.com/office/drawing/2014/main" id="{049A325C-ED18-6346-9A68-9AE01E86E0E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6929" r="40551" b="3"/>
          <a:stretch/>
        </p:blipFill>
        <p:spPr>
          <a:xfrm>
            <a:off x="4648200" y="1844823"/>
            <a:ext cx="4038600" cy="3888433"/>
          </a:xfrm>
          <a:noFill/>
        </p:spPr>
      </p:pic>
      <p:sp>
        <p:nvSpPr>
          <p:cNvPr id="8" name="TextBox 7">
            <a:extLst>
              <a:ext uri="{FF2B5EF4-FFF2-40B4-BE49-F238E27FC236}">
                <a16:creationId xmlns:a16="http://schemas.microsoft.com/office/drawing/2014/main" id="{2EC70547-CA12-EE47-AB4A-3FDF12CF32F7}"/>
              </a:ext>
            </a:extLst>
          </p:cNvPr>
          <p:cNvSpPr txBox="1"/>
          <p:nvPr/>
        </p:nvSpPr>
        <p:spPr>
          <a:xfrm>
            <a:off x="457200" y="116632"/>
            <a:ext cx="8568952" cy="1077218"/>
          </a:xfrm>
          <a:prstGeom prst="rect">
            <a:avLst/>
          </a:prstGeom>
          <a:noFill/>
        </p:spPr>
        <p:txBody>
          <a:bodyPr wrap="square" rtlCol="0">
            <a:spAutoFit/>
          </a:bodyPr>
          <a:lstStyle/>
          <a:p>
            <a:r>
              <a:rPr lang="sv-SE" sz="3200" dirty="0">
                <a:solidFill>
                  <a:srgbClr val="C00000"/>
                </a:solidFill>
                <a:latin typeface="Staatliches" pitchFamily="2" charset="0"/>
                <a:cs typeface="Calibri"/>
              </a:rPr>
              <a:t>Räkenskapsåret 2022, sammanfattning av  aktierelaterade nyckeltal</a:t>
            </a:r>
            <a:endParaRPr lang="en-SE" sz="3200" dirty="0">
              <a:solidFill>
                <a:srgbClr val="C00000"/>
              </a:solidFill>
              <a:latin typeface="Staatliches" pitchFamily="2" charset="0"/>
            </a:endParaRPr>
          </a:p>
        </p:txBody>
      </p:sp>
    </p:spTree>
    <p:extLst>
      <p:ext uri="{BB962C8B-B14F-4D97-AF65-F5344CB8AC3E}">
        <p14:creationId xmlns:p14="http://schemas.microsoft.com/office/powerpoint/2010/main" val="85917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txBox="1">
            <a:spLocks noChangeArrowheads="1"/>
          </p:cNvSpPr>
          <p:nvPr/>
        </p:nvSpPr>
        <p:spPr>
          <a:xfrm>
            <a:off x="2915816" y="3181002"/>
            <a:ext cx="5791200" cy="262426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endParaRPr lang="sv-SE" sz="3200" dirty="0">
              <a:solidFill>
                <a:srgbClr val="8E2318"/>
              </a:solidFill>
              <a:latin typeface="+mn-lt"/>
            </a:endParaRPr>
          </a:p>
        </p:txBody>
      </p:sp>
      <p:sp>
        <p:nvSpPr>
          <p:cNvPr id="4" name="Content Placeholder 3">
            <a:extLst>
              <a:ext uri="{FF2B5EF4-FFF2-40B4-BE49-F238E27FC236}">
                <a16:creationId xmlns:a16="http://schemas.microsoft.com/office/drawing/2014/main" id="{4391956D-2BE9-E347-A62A-5BD74D8134A4}"/>
              </a:ext>
            </a:extLst>
          </p:cNvPr>
          <p:cNvSpPr>
            <a:spLocks noGrp="1"/>
          </p:cNvSpPr>
          <p:nvPr>
            <p:ph idx="1"/>
          </p:nvPr>
        </p:nvSpPr>
        <p:spPr>
          <a:xfrm>
            <a:off x="395010" y="1455438"/>
            <a:ext cx="3888958" cy="4853882"/>
          </a:xfrm>
        </p:spPr>
        <p:txBody>
          <a:bodyPr/>
          <a:lstStyle/>
          <a:p>
            <a:pPr marL="0" indent="0">
              <a:buNone/>
            </a:pPr>
            <a:r>
              <a:rPr lang="sv-SE" sz="1400" dirty="0"/>
              <a:t>Active </a:t>
            </a:r>
            <a:r>
              <a:rPr lang="sv-SE" sz="1400" dirty="0" err="1"/>
              <a:t>Properties</a:t>
            </a:r>
            <a:r>
              <a:rPr lang="sv-SE" sz="1400" dirty="0"/>
              <a:t> är ett s.k. avstämningsbolag vilket innebär att aktierna är papperslösa och registrerade hos </a:t>
            </a:r>
            <a:r>
              <a:rPr lang="sv-SE" sz="1400" dirty="0" err="1"/>
              <a:t>Euroclear</a:t>
            </a:r>
            <a:r>
              <a:rPr lang="sv-SE" sz="1400" dirty="0"/>
              <a:t> Sweden AB. Bolaget har två aktieslag av stamaktier, serie A och serie B.</a:t>
            </a:r>
            <a:br>
              <a:rPr lang="sv-SE" sz="1400" dirty="0"/>
            </a:br>
            <a:endParaRPr lang="sv-SE" sz="1400" dirty="0"/>
          </a:p>
          <a:p>
            <a:pPr marL="0" indent="0">
              <a:buNone/>
            </a:pPr>
            <a:r>
              <a:rPr lang="sv-SE" sz="1400" dirty="0"/>
              <a:t>Aktien saknar officiell notering men handlas inofficiellt på Alternativa listan, som ingår i </a:t>
            </a:r>
            <a:r>
              <a:rPr lang="sv-SE" sz="1400" dirty="0" err="1"/>
              <a:t>Pepins</a:t>
            </a:r>
            <a:r>
              <a:rPr lang="sv-SE" sz="1400" dirty="0"/>
              <a:t> Group AB. Under 2022 har handel i stort sett varit stängd i avvaktan på myndighetsgodkännande . Fr o m oktober är handeln åter igång och sker under en 4 dagars period varje månad. Alternativa listan står under Finansinspektionens tillsyn med tillstånd som värdepappersbolag. Den senaste omsatta betalkursen var vid årsskiftet för A-aktien 2,50 kronor och för B-aktien 2,50 kronor. Detta innebar en nedgång med 16,7 % för respektive aktieslag jämfört med föregående år. Det sammanlagda aktievärdet, Market Cap, uppgick vid årsskiftet till 252 600 tkr. </a:t>
            </a:r>
          </a:p>
        </p:txBody>
      </p:sp>
      <p:sp>
        <p:nvSpPr>
          <p:cNvPr id="22" name="TextBox 21">
            <a:extLst>
              <a:ext uri="{FF2B5EF4-FFF2-40B4-BE49-F238E27FC236}">
                <a16:creationId xmlns:a16="http://schemas.microsoft.com/office/drawing/2014/main" id="{C4E32236-4C03-AB46-BF16-332AF99D1855}"/>
              </a:ext>
            </a:extLst>
          </p:cNvPr>
          <p:cNvSpPr txBox="1"/>
          <p:nvPr/>
        </p:nvSpPr>
        <p:spPr>
          <a:xfrm>
            <a:off x="417458" y="271391"/>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Ägarförhållande</a:t>
            </a:r>
            <a:endParaRPr lang="en-SE" sz="3200" dirty="0">
              <a:solidFill>
                <a:srgbClr val="C00000"/>
              </a:solidFill>
              <a:latin typeface="Staatliches" pitchFamily="2" charset="0"/>
            </a:endParaRPr>
          </a:p>
        </p:txBody>
      </p:sp>
      <p:pic>
        <p:nvPicPr>
          <p:cNvPr id="8" name="Bildobjekt 7">
            <a:extLst>
              <a:ext uri="{FF2B5EF4-FFF2-40B4-BE49-F238E27FC236}">
                <a16:creationId xmlns:a16="http://schemas.microsoft.com/office/drawing/2014/main" id="{1D44E8ED-2444-09D2-C83F-BD9CA2CF7562}"/>
              </a:ext>
            </a:extLst>
          </p:cNvPr>
          <p:cNvPicPr>
            <a:picLocks noChangeAspect="1"/>
          </p:cNvPicPr>
          <p:nvPr/>
        </p:nvPicPr>
        <p:blipFill>
          <a:blip r:embed="rId2"/>
          <a:stretch>
            <a:fillRect/>
          </a:stretch>
        </p:blipFill>
        <p:spPr>
          <a:xfrm>
            <a:off x="4552240" y="1268760"/>
            <a:ext cx="4591760" cy="3992414"/>
          </a:xfrm>
          <a:prstGeom prst="rect">
            <a:avLst/>
          </a:prstGeom>
        </p:spPr>
      </p:pic>
    </p:spTree>
    <p:extLst>
      <p:ext uri="{BB962C8B-B14F-4D97-AF65-F5344CB8AC3E}">
        <p14:creationId xmlns:p14="http://schemas.microsoft.com/office/powerpoint/2010/main" val="15736697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txBox="1">
            <a:spLocks noChangeArrowheads="1"/>
          </p:cNvSpPr>
          <p:nvPr/>
        </p:nvSpPr>
        <p:spPr>
          <a:xfrm>
            <a:off x="2915816" y="3181002"/>
            <a:ext cx="5791200" cy="262426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endParaRPr lang="sv-SE" sz="3200" dirty="0">
              <a:solidFill>
                <a:srgbClr val="8E2318"/>
              </a:solidFill>
              <a:latin typeface="+mn-lt"/>
            </a:endParaRPr>
          </a:p>
        </p:txBody>
      </p:sp>
      <p:sp>
        <p:nvSpPr>
          <p:cNvPr id="4" name="Content Placeholder 3">
            <a:extLst>
              <a:ext uri="{FF2B5EF4-FFF2-40B4-BE49-F238E27FC236}">
                <a16:creationId xmlns:a16="http://schemas.microsoft.com/office/drawing/2014/main" id="{4391956D-2BE9-E347-A62A-5BD74D8134A4}"/>
              </a:ext>
            </a:extLst>
          </p:cNvPr>
          <p:cNvSpPr>
            <a:spLocks noGrp="1"/>
          </p:cNvSpPr>
          <p:nvPr>
            <p:ph idx="1"/>
          </p:nvPr>
        </p:nvSpPr>
        <p:spPr>
          <a:xfrm>
            <a:off x="395010" y="1455438"/>
            <a:ext cx="4176990" cy="4853881"/>
          </a:xfrm>
        </p:spPr>
        <p:txBody>
          <a:bodyPr/>
          <a:lstStyle/>
          <a:p>
            <a:pPr marL="0" indent="0">
              <a:buNone/>
            </a:pPr>
            <a:endParaRPr lang="sv-SE" sz="1400" dirty="0"/>
          </a:p>
          <a:p>
            <a:pPr marL="0" indent="0">
              <a:buNone/>
            </a:pPr>
            <a:r>
              <a:rPr lang="sv-SE" sz="1400" dirty="0"/>
              <a:t>Vid periodens utgång hade bolaget 2 361 (2 356) aktieägare. Under året uppgår antalet nytillkomna aktieägare till 110 och antalet som upphört att vara aktieägare till 105 stycken. Totalt utestående aktier uppgår till 101 039 984 varav 8 427 178 A-aktie och 92 612 806 B-aktier. Aktiekapitalet uppgick per 2022-12-31 till 25 259 996 kr med ett kvotvärde på 0,25 kr. Aktieinnehavet berättigar till rösträtt på bolagsstämman med tio (10) röster per stamaktie av serie A och en (1) röst per stamaktie av serie B. </a:t>
            </a:r>
            <a:br>
              <a:rPr lang="sv-SE" sz="1400" dirty="0"/>
            </a:br>
            <a:endParaRPr lang="sv-SE" sz="1400" dirty="0"/>
          </a:p>
          <a:p>
            <a:pPr marL="0" indent="0">
              <a:buNone/>
            </a:pPr>
            <a:endParaRPr lang="sv-SE" sz="1400" dirty="0"/>
          </a:p>
        </p:txBody>
      </p:sp>
      <p:sp>
        <p:nvSpPr>
          <p:cNvPr id="22" name="TextBox 21">
            <a:extLst>
              <a:ext uri="{FF2B5EF4-FFF2-40B4-BE49-F238E27FC236}">
                <a16:creationId xmlns:a16="http://schemas.microsoft.com/office/drawing/2014/main" id="{C4E32236-4C03-AB46-BF16-332AF99D1855}"/>
              </a:ext>
            </a:extLst>
          </p:cNvPr>
          <p:cNvSpPr txBox="1"/>
          <p:nvPr/>
        </p:nvSpPr>
        <p:spPr>
          <a:xfrm>
            <a:off x="417458" y="271391"/>
            <a:ext cx="8568952" cy="584775"/>
          </a:xfrm>
          <a:prstGeom prst="rect">
            <a:avLst/>
          </a:prstGeom>
          <a:noFill/>
        </p:spPr>
        <p:txBody>
          <a:bodyPr wrap="square" rtlCol="0">
            <a:spAutoFit/>
          </a:bodyPr>
          <a:lstStyle/>
          <a:p>
            <a:r>
              <a:rPr lang="sv-SE" sz="3200" dirty="0">
                <a:solidFill>
                  <a:srgbClr val="C00000"/>
                </a:solidFill>
                <a:latin typeface="Staatliches" pitchFamily="2" charset="0"/>
                <a:cs typeface="Calibri"/>
              </a:rPr>
              <a:t>Ägarförhållande, forts.</a:t>
            </a:r>
            <a:endParaRPr lang="en-SE" sz="3200" dirty="0">
              <a:solidFill>
                <a:srgbClr val="C00000"/>
              </a:solidFill>
              <a:latin typeface="Staatliches" pitchFamily="2" charset="0"/>
            </a:endParaRPr>
          </a:p>
        </p:txBody>
      </p:sp>
      <p:pic>
        <p:nvPicPr>
          <p:cNvPr id="12" name="Bildobjekt 11">
            <a:extLst>
              <a:ext uri="{FF2B5EF4-FFF2-40B4-BE49-F238E27FC236}">
                <a16:creationId xmlns:a16="http://schemas.microsoft.com/office/drawing/2014/main" id="{459F88FD-FE35-99E2-1981-E729097BB3F5}"/>
              </a:ext>
            </a:extLst>
          </p:cNvPr>
          <p:cNvPicPr>
            <a:picLocks noChangeAspect="1"/>
          </p:cNvPicPr>
          <p:nvPr/>
        </p:nvPicPr>
        <p:blipFill>
          <a:blip r:embed="rId2"/>
          <a:stretch>
            <a:fillRect/>
          </a:stretch>
        </p:blipFill>
        <p:spPr>
          <a:xfrm>
            <a:off x="436984" y="4149081"/>
            <a:ext cx="4076700" cy="2412266"/>
          </a:xfrm>
          <a:prstGeom prst="rect">
            <a:avLst/>
          </a:prstGeom>
        </p:spPr>
      </p:pic>
      <p:pic>
        <p:nvPicPr>
          <p:cNvPr id="2" name="Picture 1">
            <a:extLst>
              <a:ext uri="{FF2B5EF4-FFF2-40B4-BE49-F238E27FC236}">
                <a16:creationId xmlns:a16="http://schemas.microsoft.com/office/drawing/2014/main" id="{7ABA8F8A-8E7C-334F-86F2-FB30E7680851}"/>
              </a:ext>
            </a:extLst>
          </p:cNvPr>
          <p:cNvPicPr>
            <a:picLocks noChangeAspect="1"/>
          </p:cNvPicPr>
          <p:nvPr/>
        </p:nvPicPr>
        <p:blipFill>
          <a:blip r:embed="rId3"/>
          <a:stretch>
            <a:fillRect/>
          </a:stretch>
        </p:blipFill>
        <p:spPr>
          <a:xfrm>
            <a:off x="4967838" y="1772816"/>
            <a:ext cx="3781152" cy="2088232"/>
          </a:xfrm>
          <a:prstGeom prst="rect">
            <a:avLst/>
          </a:prstGeom>
        </p:spPr>
      </p:pic>
    </p:spTree>
    <p:extLst>
      <p:ext uri="{BB962C8B-B14F-4D97-AF65-F5344CB8AC3E}">
        <p14:creationId xmlns:p14="http://schemas.microsoft.com/office/powerpoint/2010/main" val="3128207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1C7FB86644B7A4399F7B9A783BE0C0F" ma:contentTypeVersion="2" ma:contentTypeDescription="Skapa ett nytt dokument." ma:contentTypeScope="" ma:versionID="818b24221f909c8a404a9253cecabbde">
  <xsd:schema xmlns:xsd="http://www.w3.org/2001/XMLSchema" xmlns:xs="http://www.w3.org/2001/XMLSchema" xmlns:p="http://schemas.microsoft.com/office/2006/metadata/properties" xmlns:ns3="30b7c7d6-4626-4324-ab6c-c13e3a6ccdbf" targetNamespace="http://schemas.microsoft.com/office/2006/metadata/properties" ma:root="true" ma:fieldsID="92c44048d75445d9662e74296f6d238a" ns3:_="">
    <xsd:import namespace="30b7c7d6-4626-4324-ab6c-c13e3a6ccdb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7c7d6-4626-4324-ab6c-c13e3a6cc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5092F3-1A9C-439F-A899-547ECD7DA51D}">
  <ds:schemaRefs>
    <ds:schemaRef ds:uri="http://schemas.microsoft.com/sharepoint/v3/contenttype/forms"/>
  </ds:schemaRefs>
</ds:datastoreItem>
</file>

<file path=customXml/itemProps2.xml><?xml version="1.0" encoding="utf-8"?>
<ds:datastoreItem xmlns:ds="http://schemas.openxmlformats.org/officeDocument/2006/customXml" ds:itemID="{35F0E631-C1F5-4FDD-9532-ED745979581D}">
  <ds:schemaRefs>
    <ds:schemaRef ds:uri="http://purl.org/dc/terms/"/>
    <ds:schemaRef ds:uri="http://schemas.microsoft.com/office/2006/metadata/properties"/>
    <ds:schemaRef ds:uri="http://schemas.microsoft.com/office/2006/documentManagement/types"/>
    <ds:schemaRef ds:uri="30b7c7d6-4626-4324-ab6c-c13e3a6ccdbf"/>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D875972-8F3B-4720-BC9C-5415F6052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b7c7d6-4626-4324-ab6c-c13e3a6cc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16689</TotalTime>
  <Words>1569</Words>
  <Application>Microsoft Office PowerPoint</Application>
  <PresentationFormat>Bildspel på skärmen (4:3)</PresentationFormat>
  <Paragraphs>108</Paragraphs>
  <Slides>17</Slides>
  <Notes>8</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17</vt:i4>
      </vt:variant>
    </vt:vector>
  </HeadingPairs>
  <TitlesOfParts>
    <vt:vector size="24" baseType="lpstr">
      <vt:lpstr>Arial</vt:lpstr>
      <vt:lpstr>Calibri</vt:lpstr>
      <vt:lpstr>Lato</vt:lpstr>
      <vt:lpstr>Staatliches</vt:lpstr>
      <vt:lpstr>Times New Roman</vt:lpstr>
      <vt:lpstr>Anpassad formgivning</vt:lpstr>
      <vt:lpstr>Worksheet</vt:lpstr>
      <vt:lpstr>Presentation vid bolagsstämman</vt:lpstr>
      <vt:lpstr>Sammanfattning av 2022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vid bolagsstämman</dc:title>
  <dc:creator>Julia Grünfeld</dc:creator>
  <cp:lastModifiedBy>Sven-Olof Linderoth</cp:lastModifiedBy>
  <cp:revision>40</cp:revision>
  <dcterms:created xsi:type="dcterms:W3CDTF">2022-05-25T13:26:06Z</dcterms:created>
  <dcterms:modified xsi:type="dcterms:W3CDTF">2023-06-08T12:42:35Z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0x010100A1C7FB86644B7A4399F7B9A783BE0C0F</vt:lpwstr>
  </property>
</Properties>
</file>